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3;&#1086;&#1083;&#1100;&#1096;&#1077;&#1091;&#1083;&#1091;&#1081;&#1089;&#1082;&#1072;&#1103;-&#1094;&#1073;&#1089;.&#1088;&#1092;/" TargetMode="External"/><Relationship Id="rId2" Type="http://schemas.openxmlformats.org/officeDocument/2006/relationships/hyperlink" Target="mailto:cbs.ului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6062" y="555240"/>
            <a:ext cx="4663576" cy="58874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Прохорова. Книги в дар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707"/>
            <a:ext cx="1528559" cy="169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270"/>
            <a:ext cx="2876060" cy="10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2019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7634">
            <a:off x="230538" y="2681789"/>
            <a:ext cx="1603058" cy="220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590">
            <a:off x="1571923" y="4524121"/>
            <a:ext cx="1543857" cy="210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903">
            <a:off x="4386555" y="4335949"/>
            <a:ext cx="1440160" cy="20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643">
            <a:off x="2888544" y="2782745"/>
            <a:ext cx="1457490" cy="199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297">
            <a:off x="5696385" y="2488247"/>
            <a:ext cx="1446797" cy="205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371">
            <a:off x="7447858" y="2734375"/>
            <a:ext cx="1497581" cy="214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038">
            <a:off x="6348467" y="4597080"/>
            <a:ext cx="1414262" cy="215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74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23728" y="508030"/>
            <a:ext cx="4968552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работаем 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Ежедневно с 09:00 до 18:00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Выходной – суббота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Воскресенье с 10:00 до 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17:00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библиотеке 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662110, Красноярский край,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Большеулуйский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район, с. Большой Улуй,                         ул. Советская, 138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8(39159)21-5-05                                                Факс: 8(39159)21-5-94                                                           Эл. почта: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cbs.ului@mail.ru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Сайт: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www.большеулуйская-цбс.рф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77" y="13073"/>
            <a:ext cx="2016224" cy="224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29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37238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                                     </a:t>
            </a:r>
            <a:r>
              <a:rPr lang="ru-RU" sz="2400" dirty="0" smtClean="0"/>
              <a:t>ДОРОГИЕ</a:t>
            </a: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 smtClean="0"/>
              <a:t>                               ЧИТАТЕЛИ</a:t>
            </a:r>
            <a:r>
              <a:rPr lang="ru-RU" sz="2400" dirty="0"/>
              <a:t>!</a:t>
            </a:r>
          </a:p>
          <a:p>
            <a:pPr algn="ctr">
              <a:spcBef>
                <a:spcPts val="0"/>
              </a:spcBef>
            </a:pPr>
            <a:endParaRPr lang="ru-RU" sz="20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0" dirty="0" smtClean="0"/>
              <a:t>      Представляем </a:t>
            </a:r>
            <a:r>
              <a:rPr lang="ru-RU" sz="2000" b="0" dirty="0"/>
              <a:t>вашему вниманию виртуальную книжную выставку новых,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0" dirty="0"/>
              <a:t>интересных, ярких книг, подаренных Благотворительным фондом Михаила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0" dirty="0"/>
              <a:t>Прохорова</a:t>
            </a:r>
            <a:r>
              <a:rPr lang="ru-RU" sz="2000" b="0" dirty="0" smtClean="0"/>
              <a:t>.</a:t>
            </a:r>
            <a:endParaRPr lang="ru-RU" sz="2000" b="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0" dirty="0" smtClean="0"/>
              <a:t> 	 В </a:t>
            </a:r>
            <a:r>
              <a:rPr lang="ru-RU" sz="2000" b="0" dirty="0"/>
              <a:t>течение многих лет фонд Михаила Прохорова передает в дар </a:t>
            </a:r>
            <a:r>
              <a:rPr lang="ru-RU" sz="2000" b="0" dirty="0" smtClean="0"/>
              <a:t>библиотекам Красноярского </a:t>
            </a:r>
            <a:r>
              <a:rPr lang="ru-RU" sz="2000" b="0" dirty="0"/>
              <a:t>края огромное количество разного рода литературы </a:t>
            </a:r>
            <a:r>
              <a:rPr lang="ru-RU" sz="2000" b="0" dirty="0" smtClean="0"/>
              <a:t>и </a:t>
            </a:r>
            <a:r>
              <a:rPr lang="ru-RU" sz="2000" b="0" dirty="0" err="1" smtClean="0"/>
              <a:t>Большеулуйская</a:t>
            </a:r>
            <a:r>
              <a:rPr lang="ru-RU" sz="2000" b="0" dirty="0" smtClean="0"/>
              <a:t> </a:t>
            </a:r>
            <a:r>
              <a:rPr lang="ru-RU" sz="2000" b="0" dirty="0"/>
              <a:t>районная библиотека в этом не исключение</a:t>
            </a:r>
            <a:r>
              <a:rPr lang="ru-RU" sz="2000" b="0" dirty="0" smtClean="0"/>
              <a:t>.</a:t>
            </a:r>
            <a:endParaRPr lang="ru-RU" sz="2000" b="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0" dirty="0" smtClean="0"/>
              <a:t>	Благодарим </a:t>
            </a:r>
            <a:r>
              <a:rPr lang="ru-RU" sz="2000" b="0" dirty="0"/>
              <a:t>Фонд Михаила Прохорова за помощь в обновлении книжного </a:t>
            </a:r>
            <a:r>
              <a:rPr lang="ru-RU" sz="2000" b="0" dirty="0" smtClean="0"/>
              <a:t>фонда и приглашаем </a:t>
            </a:r>
            <a:r>
              <a:rPr lang="ru-RU" sz="2000" b="0" dirty="0"/>
              <a:t>читателей познакомиться с новыми поступлениями книг.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95" y="0"/>
            <a:ext cx="4139205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3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2" y="595536"/>
            <a:ext cx="4104456" cy="564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15645">
            <a:off x="4340218" y="35912"/>
            <a:ext cx="45533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err="1"/>
              <a:t>Масафуми</a:t>
            </a:r>
            <a:r>
              <a:rPr lang="ru-RU" sz="1400" b="1" dirty="0"/>
              <a:t>, </a:t>
            </a:r>
            <a:r>
              <a:rPr lang="ru-RU" sz="1400" b="1" dirty="0" err="1"/>
              <a:t>Ямамото</a:t>
            </a:r>
            <a:r>
              <a:rPr lang="ru-RU" sz="1400" b="1" dirty="0"/>
              <a:t>. </a:t>
            </a:r>
          </a:p>
          <a:p>
            <a:pPr algn="r"/>
            <a:r>
              <a:rPr lang="ru-RU" sz="1400" b="1" dirty="0"/>
              <a:t>    Занимательная физика</a:t>
            </a:r>
            <a:r>
              <a:rPr lang="ru-RU" sz="1400" dirty="0"/>
              <a:t>. Теория относительности. </a:t>
            </a:r>
            <a:r>
              <a:rPr lang="ru-RU" sz="1400" dirty="0" err="1"/>
              <a:t>Манга</a:t>
            </a:r>
            <a:r>
              <a:rPr lang="ru-RU" sz="1400" dirty="0"/>
              <a:t> [Текст] / Я. </a:t>
            </a:r>
            <a:r>
              <a:rPr lang="ru-RU" sz="1400" dirty="0" err="1"/>
              <a:t>Масафуми</a:t>
            </a:r>
            <a:r>
              <a:rPr lang="ru-RU" sz="1400" dirty="0"/>
              <a:t> ; перевод с японского Т. И. </a:t>
            </a:r>
            <a:r>
              <a:rPr lang="ru-RU" sz="1400" dirty="0" err="1"/>
              <a:t>Сенниковой</a:t>
            </a:r>
            <a:r>
              <a:rPr lang="ru-RU" sz="1400" dirty="0"/>
              <a:t> ; художник Т. </a:t>
            </a:r>
            <a:r>
              <a:rPr lang="ru-RU" sz="1400" dirty="0" err="1"/>
              <a:t>Кэйта</a:t>
            </a:r>
            <a:r>
              <a:rPr lang="ru-RU" sz="1400" dirty="0"/>
              <a:t>. - Москва : ДМК Пресс, 2018. - 184 с. : ил. - (Образовательная </a:t>
            </a:r>
            <a:r>
              <a:rPr lang="ru-RU" sz="1400" dirty="0" err="1"/>
              <a:t>манга</a:t>
            </a:r>
            <a:r>
              <a:rPr lang="ru-RU" sz="1400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1292710"/>
            <a:ext cx="48732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Все </a:t>
            </a:r>
            <a:r>
              <a:rPr lang="ru-RU" sz="1400" dirty="0"/>
              <a:t>пошло вверх дном в Академии </a:t>
            </a:r>
            <a:r>
              <a:rPr lang="ru-RU" sz="1400" dirty="0" err="1"/>
              <a:t>Такаи</a:t>
            </a:r>
            <a:r>
              <a:rPr lang="ru-RU" sz="1400" dirty="0"/>
              <a:t>. Когда полоумный директор заставляет весь класс, в котором учится </a:t>
            </a:r>
            <a:r>
              <a:rPr lang="ru-RU" sz="1400" dirty="0" err="1"/>
              <a:t>Минаги</a:t>
            </a:r>
            <a:r>
              <a:rPr lang="ru-RU" sz="1400" dirty="0"/>
              <a:t>, учить теорию относительности все летние каникулы, </a:t>
            </a:r>
            <a:r>
              <a:rPr lang="ru-RU" sz="1400" dirty="0" err="1"/>
              <a:t>Минаги</a:t>
            </a:r>
            <a:r>
              <a:rPr lang="ru-RU" sz="1400" dirty="0"/>
              <a:t> вызывается учить ее один за весь класс. Только есть одна проблема: он никогда раньше не слышал про теорию относительности! К счастью, учить </a:t>
            </a:r>
            <a:r>
              <a:rPr lang="ru-RU" sz="1400" dirty="0" err="1"/>
              <a:t>Минаги</a:t>
            </a:r>
            <a:r>
              <a:rPr lang="ru-RU" sz="1400" dirty="0"/>
              <a:t> берется отважный педагог мисс </a:t>
            </a:r>
            <a:r>
              <a:rPr lang="ru-RU" sz="1400" dirty="0" err="1"/>
              <a:t>Юрага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/>
            <a:r>
              <a:rPr lang="ru-RU" sz="1400" dirty="0" smtClean="0"/>
              <a:t>       Читая </a:t>
            </a:r>
            <a:r>
              <a:rPr lang="ru-RU" sz="1400" dirty="0"/>
              <a:t>эту </a:t>
            </a:r>
            <a:r>
              <a:rPr lang="ru-RU" sz="1400" dirty="0" err="1"/>
              <a:t>мангу</a:t>
            </a:r>
            <a:r>
              <a:rPr lang="ru-RU" sz="1400" dirty="0"/>
              <a:t> вы узнаете, как </a:t>
            </a:r>
            <a:r>
              <a:rPr lang="ru-RU" sz="1400" dirty="0" err="1"/>
              <a:t>Минаги</a:t>
            </a:r>
            <a:r>
              <a:rPr lang="ru-RU" sz="1400" dirty="0"/>
              <a:t> знакомится с нетривиальными законами, по которым существует наша Вселенная. Вместе с ним вы усвоите некоторые сложные понятия, такие как системы отсчета, объединенное </a:t>
            </a:r>
            <a:r>
              <a:rPr lang="ru-RU" sz="1400" dirty="0" smtClean="0"/>
              <a:t>пространство ­</a:t>
            </a:r>
            <a:r>
              <a:rPr lang="ru-RU" sz="1400" dirty="0"/>
              <a:t>время и принцип эквивалентности. Вы даже узнаете, как принципы теории относительности влияют на современные исследования в астрономии, и выясните почему системы GPS и другие современные технологии зависят от потрясающего открытия, сделанного Альбертом Эйнштейном. </a:t>
            </a:r>
            <a:endParaRPr lang="ru-RU" sz="1400" dirty="0" smtClean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Эта </a:t>
            </a:r>
            <a:r>
              <a:rPr lang="ru-RU" sz="1400" dirty="0"/>
              <a:t>книга будет полезна школьникам старших классов, студентам вузов, а также всем людям, интересующимся проблемами современной физической науки.</a:t>
            </a:r>
          </a:p>
        </p:txBody>
      </p:sp>
    </p:spTree>
    <p:extLst>
      <p:ext uri="{BB962C8B-B14F-4D97-AF65-F5344CB8AC3E}">
        <p14:creationId xmlns:p14="http://schemas.microsoft.com/office/powerpoint/2010/main" val="303113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224582" cy="57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262774">
            <a:off x="276987" y="50923"/>
            <a:ext cx="44644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Такэмура</a:t>
            </a:r>
            <a:r>
              <a:rPr lang="ru-RU" sz="1400" b="1" dirty="0"/>
              <a:t>, </a:t>
            </a:r>
            <a:r>
              <a:rPr lang="ru-RU" sz="1400" b="1" dirty="0" err="1"/>
              <a:t>Масахаро</a:t>
            </a:r>
            <a:r>
              <a:rPr lang="ru-RU" sz="1400" dirty="0"/>
              <a:t>. </a:t>
            </a:r>
            <a:br>
              <a:rPr lang="ru-RU" sz="1400" dirty="0"/>
            </a:br>
            <a:r>
              <a:rPr lang="ru-RU" sz="1400" dirty="0"/>
              <a:t>    Занимательная молекулярная биология. </a:t>
            </a:r>
            <a:r>
              <a:rPr lang="ru-RU" sz="1400" dirty="0" err="1"/>
              <a:t>Манга</a:t>
            </a:r>
            <a:r>
              <a:rPr lang="ru-RU" sz="1400" dirty="0"/>
              <a:t> [Текст] / М. </a:t>
            </a:r>
            <a:r>
              <a:rPr lang="ru-RU" sz="1400" dirty="0" err="1"/>
              <a:t>Такэмура</a:t>
            </a:r>
            <a:r>
              <a:rPr lang="ru-RU" sz="1400" dirty="0"/>
              <a:t> ; перевод с японского А. Б. </a:t>
            </a:r>
            <a:r>
              <a:rPr lang="ru-RU" sz="1400" dirty="0" err="1"/>
              <a:t>Клионского</a:t>
            </a:r>
            <a:r>
              <a:rPr lang="ru-RU" sz="1400" dirty="0"/>
              <a:t> ; художник Сакура. - Москва : ДМК Пресс, 2017. - 238 с. : ил. - (Образовательная </a:t>
            </a:r>
            <a:r>
              <a:rPr lang="ru-RU" sz="1400" dirty="0" err="1"/>
              <a:t>манга</a:t>
            </a:r>
            <a:r>
              <a:rPr lang="ru-RU" sz="1400" dirty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30199"/>
            <a:ext cx="4464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Две </a:t>
            </a:r>
            <a:r>
              <a:rPr lang="ru-RU" dirty="0"/>
              <a:t>студентки знаменитого биолога доктора Моро, </a:t>
            </a:r>
            <a:r>
              <a:rPr lang="ru-RU" dirty="0" err="1"/>
              <a:t>Ами</a:t>
            </a:r>
            <a:r>
              <a:rPr lang="ru-RU" dirty="0"/>
              <a:t> </a:t>
            </a:r>
            <a:r>
              <a:rPr lang="ru-RU" dirty="0" err="1"/>
              <a:t>Касуга</a:t>
            </a:r>
            <a:r>
              <a:rPr lang="ru-RU" dirty="0"/>
              <a:t> и </a:t>
            </a:r>
            <a:r>
              <a:rPr lang="ru-RU" dirty="0" err="1"/>
              <a:t>Рин</a:t>
            </a:r>
            <a:r>
              <a:rPr lang="ru-RU" dirty="0"/>
              <a:t> </a:t>
            </a:r>
            <a:r>
              <a:rPr lang="ru-RU" dirty="0" err="1"/>
              <a:t>Нацукава</a:t>
            </a:r>
            <a:r>
              <a:rPr lang="ru-RU" dirty="0"/>
              <a:t>, регулярно пропускали занятия и рискуют провалить экзамен. Однако профессор заинтересован в том, чтобы каждый студент знал его предмет на "отлично". Он приглашает нерадивых студенток на таинственный остров, где под руководством лаборанта </a:t>
            </a:r>
            <a:r>
              <a:rPr lang="ru-RU" dirty="0" err="1"/>
              <a:t>Маркуса</a:t>
            </a:r>
            <a:r>
              <a:rPr lang="ru-RU" dirty="0"/>
              <a:t> они пройдут интенсивный курс обучения молекулярной биологии - от строения клетки до генной инженерии и клонирования. А заодно узнают, какую печальную тайну скрывал от них доктор...</a:t>
            </a:r>
            <a:br>
              <a:rPr lang="ru-RU" dirty="0"/>
            </a:br>
            <a:r>
              <a:rPr lang="ru-RU" dirty="0" smtClean="0"/>
              <a:t>      Издание </a:t>
            </a:r>
            <a:r>
              <a:rPr lang="ru-RU" dirty="0"/>
              <a:t>предназначено </a:t>
            </a:r>
            <a:r>
              <a:rPr lang="ru-RU" dirty="0" smtClean="0"/>
              <a:t>всех</a:t>
            </a:r>
            <a:r>
              <a:rPr lang="ru-RU" dirty="0"/>
              <a:t>, кому интересно изучение строения и функционирования живых организмов.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2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5.188.64.118/jirbis2/components/com_irbis/ajax_provider.php?task=get_cover&amp;rec_id=-145126083&amp;bo_data%5bcover%5d=%2Fknigi2%2FVanyushin_M_B_Elektrotekhnika_dlya_lyuboznatelnyk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40811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375322">
            <a:off x="5261120" y="20075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Ванюшин, М. Б.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   Электротехника для любознательных [Текст] / М. Б. Ванюшин. - Санкт-Петербург : Наука и техника, 2017. - 320 с. : ил.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1348573"/>
            <a:ext cx="4499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dirty="0"/>
              <a:t> Знакомство с миром электротехники принесет много полезного и интересного любознательному читателю. В ходе опытов и экспериментов пытливый читатель познакомится с основополагающими принципами и законами электротехники, поймет, как работают электросети, электрические машины, даже научится самостоятельно рассчитывать простые электрические цепи.</a:t>
            </a:r>
            <a:br>
              <a:rPr lang="ru-RU" dirty="0"/>
            </a:br>
            <a:r>
              <a:rPr lang="ru-RU" dirty="0" smtClean="0"/>
              <a:t>            Информация </a:t>
            </a:r>
            <a:r>
              <a:rPr lang="ru-RU" dirty="0"/>
              <a:t>книги будет полезна </a:t>
            </a:r>
            <a:r>
              <a:rPr lang="ru-RU" dirty="0" smtClean="0"/>
              <a:t>тем</a:t>
            </a:r>
            <a:r>
              <a:rPr lang="ru-RU" dirty="0"/>
              <a:t>, кто хочет расширить свой кругозор в области электроники и электротехники. Книга предназначена для широкого круга читателей.</a:t>
            </a:r>
          </a:p>
        </p:txBody>
      </p:sp>
    </p:spTree>
    <p:extLst>
      <p:ext uri="{BB962C8B-B14F-4D97-AF65-F5344CB8AC3E}">
        <p14:creationId xmlns:p14="http://schemas.microsoft.com/office/powerpoint/2010/main" val="335560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90" y="476672"/>
            <a:ext cx="4281448" cy="587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1330313">
            <a:off x="371406" y="273303"/>
            <a:ext cx="4156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Сибуя</a:t>
            </a:r>
            <a:r>
              <a:rPr lang="ru-RU" sz="1400" b="1" dirty="0"/>
              <a:t>, </a:t>
            </a:r>
            <a:r>
              <a:rPr lang="ru-RU" sz="1400" b="1" dirty="0" err="1"/>
              <a:t>Митио</a:t>
            </a:r>
            <a:r>
              <a:rPr lang="ru-RU" sz="1400" dirty="0"/>
              <a:t>. </a:t>
            </a:r>
            <a:br>
              <a:rPr lang="ru-RU" sz="1400" dirty="0"/>
            </a:br>
            <a:r>
              <a:rPr lang="ru-RU" sz="1400" dirty="0"/>
              <a:t>    Занимательная информатика. Центральный процессор. </a:t>
            </a:r>
            <a:r>
              <a:rPr lang="ru-RU" sz="1400" dirty="0" err="1"/>
              <a:t>Манга</a:t>
            </a:r>
            <a:r>
              <a:rPr lang="ru-RU" sz="1400" dirty="0"/>
              <a:t> [Текст] / М. </a:t>
            </a:r>
            <a:r>
              <a:rPr lang="ru-RU" sz="1400" dirty="0" err="1"/>
              <a:t>Сибуя</a:t>
            </a:r>
            <a:r>
              <a:rPr lang="ru-RU" sz="1400" dirty="0"/>
              <a:t> ; перевод с японского А. Б. </a:t>
            </a:r>
            <a:r>
              <a:rPr lang="ru-RU" sz="1400" dirty="0" err="1"/>
              <a:t>Клионского</a:t>
            </a:r>
            <a:r>
              <a:rPr lang="ru-RU" sz="1400" dirty="0"/>
              <a:t> ; художник Т. </a:t>
            </a:r>
            <a:r>
              <a:rPr lang="ru-RU" sz="1400" dirty="0" err="1"/>
              <a:t>Тонаги</a:t>
            </a:r>
            <a:r>
              <a:rPr lang="ru-RU" sz="1400" dirty="0"/>
              <a:t>. - Москва : ДМК Пресс, 2017. - 250 с. : ил. - (Образовательная </a:t>
            </a:r>
            <a:r>
              <a:rPr lang="ru-RU" sz="1400" dirty="0" err="1"/>
              <a:t>манга</a:t>
            </a:r>
            <a:r>
              <a:rPr lang="ru-RU" sz="1400" dirty="0"/>
              <a:t>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7" y="1916832"/>
            <a:ext cx="42519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</a:t>
            </a:r>
            <a:r>
              <a:rPr lang="ru-RU" dirty="0" err="1" smtClean="0"/>
              <a:t>Кацураги</a:t>
            </a:r>
            <a:r>
              <a:rPr lang="ru-RU" dirty="0" smtClean="0"/>
              <a:t> </a:t>
            </a:r>
            <a:r>
              <a:rPr lang="ru-RU" dirty="0" err="1"/>
              <a:t>Аюми</a:t>
            </a:r>
            <a:r>
              <a:rPr lang="ru-RU" dirty="0"/>
              <a:t>, чемпионка по японским шахматам </a:t>
            </a:r>
            <a:r>
              <a:rPr lang="ru-RU" dirty="0" err="1"/>
              <a:t>сёги</a:t>
            </a:r>
            <a:r>
              <a:rPr lang="ru-RU" dirty="0"/>
              <a:t>, встречает таинственного незнакомца, который предлагает ей сыграть партию с компьютером. Кто одержит верх в этом поединке - человек или машина? И какую тайную цель преследует загадочный программист?</a:t>
            </a:r>
            <a:br>
              <a:rPr lang="ru-RU" dirty="0"/>
            </a:br>
            <a:r>
              <a:rPr lang="ru-RU" dirty="0" smtClean="0"/>
              <a:t>            В </a:t>
            </a:r>
            <a:r>
              <a:rPr lang="ru-RU" dirty="0"/>
              <a:t>книге просто и доступно объясняются основы вычислительной техники, рассказывается об устройстве классического центрального процессора (ЦПУ), принципах его работы и </a:t>
            </a:r>
            <a:r>
              <a:rPr lang="ru-RU" dirty="0" smtClean="0"/>
              <a:t>областях применения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8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" y="188640"/>
            <a:ext cx="4464496" cy="63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366316">
            <a:off x="4790008" y="334212"/>
            <a:ext cx="4246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Кухар, Марина Алексеевна</a:t>
            </a:r>
            <a:r>
              <a:rPr lang="ru-RU" sz="1400" dirty="0"/>
              <a:t>. </a:t>
            </a:r>
            <a:br>
              <a:rPr lang="ru-RU" sz="1400" dirty="0"/>
            </a:br>
            <a:r>
              <a:rPr lang="ru-RU" sz="1400" dirty="0"/>
              <a:t>    Литературное образование детей [Текст] : учебно-методическое пособие для студентов института психолого-педагогического образования, обучающихся по направлению подготовки 44.03.01. Педагогическое образование и 44.03.02. Психолого-педагогическое образование (квалификация "бакалавр") / М. А. Кухар. - 2-е изд., </a:t>
            </a:r>
            <a:r>
              <a:rPr lang="ru-RU" sz="1400" dirty="0" err="1"/>
              <a:t>испр</a:t>
            </a:r>
            <a:r>
              <a:rPr lang="ru-RU" sz="1400" dirty="0"/>
              <a:t>. и доп. - Красноярск : </a:t>
            </a:r>
            <a:r>
              <a:rPr lang="ru-RU" sz="1400" dirty="0" err="1"/>
              <a:t>Краснояр</a:t>
            </a:r>
            <a:r>
              <a:rPr lang="ru-RU" sz="1400" dirty="0"/>
              <a:t>. гос. </a:t>
            </a:r>
            <a:r>
              <a:rPr lang="ru-RU" sz="1400" dirty="0" err="1"/>
              <a:t>пед</a:t>
            </a:r>
            <a:r>
              <a:rPr lang="ru-RU" sz="1400" dirty="0"/>
              <a:t>. ун-т им </a:t>
            </a:r>
            <a:r>
              <a:rPr lang="ru-RU" sz="1400" dirty="0" err="1"/>
              <a:t>В.П.Астафьева</a:t>
            </a:r>
            <a:r>
              <a:rPr lang="ru-RU" sz="1400" dirty="0"/>
              <a:t>, 2017. - 124 с.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2564904"/>
            <a:ext cx="41044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dirty="0" smtClean="0"/>
              <a:t>В учебно-методическом пособие рассматриваются вопросы, связанные с проблемой литературного образования детей, являющейся важнейшей на современном этапе развития общества.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Представлены вопросы и задания для самостоятельной работы студентов.</a:t>
            </a:r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1567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26922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21364692">
            <a:off x="438298" y="121255"/>
            <a:ext cx="3929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Каминер</a:t>
            </a:r>
            <a:r>
              <a:rPr lang="ru-RU" sz="1400" b="1" dirty="0"/>
              <a:t>, Владимир</a:t>
            </a:r>
            <a:r>
              <a:rPr lang="ru-RU" sz="1400" dirty="0"/>
              <a:t>. </a:t>
            </a:r>
            <a:br>
              <a:rPr lang="ru-RU" sz="1400" dirty="0"/>
            </a:br>
            <a:r>
              <a:rPr lang="ru-RU" sz="1400" dirty="0"/>
              <a:t>    Невозмутимые родители живут дольше. Как не сойти с ума, воспитывая подростка [Текст] / В. </a:t>
            </a:r>
            <a:r>
              <a:rPr lang="ru-RU" sz="1400" dirty="0" err="1"/>
              <a:t>Каминер</a:t>
            </a:r>
            <a:r>
              <a:rPr lang="ru-RU" sz="1400" dirty="0"/>
              <a:t> ; перевод с немецкого Т. Б. Юриновой. - Москва : </a:t>
            </a:r>
            <a:r>
              <a:rPr lang="ru-RU" sz="1400" dirty="0" err="1"/>
              <a:t>Этерна</a:t>
            </a:r>
            <a:r>
              <a:rPr lang="ru-RU" sz="1400" dirty="0"/>
              <a:t>, 2017. - 232 с. - (Современная психология).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682609"/>
            <a:ext cx="43028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     В</a:t>
            </a:r>
            <a:r>
              <a:rPr lang="ru-RU" sz="1600" dirty="0"/>
              <a:t>. </a:t>
            </a:r>
            <a:r>
              <a:rPr lang="ru-RU" sz="1600" dirty="0" err="1"/>
              <a:t>Каминер</a:t>
            </a:r>
            <a:r>
              <a:rPr lang="ru-RU" sz="1600" dirty="0"/>
              <a:t> не психолог, он известный в Германии писатель родом из СССР. За плечами советское детство и советская семья и школа. Отец двоих детей, которые родились уже в Германии. Мы не случайно включили эту художественную книгу в серию по психологии. Остроумные и точные наблюдения за современными подростками с необычного ракурса - изнутри советского прошлого и европейского настоящего - обладают выраженным психотерапевтическим эффектом. Вы поймете, что не сойти с ума, воспитывая современного подростка, абсолютно реально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dirty="0" smtClean="0"/>
              <a:t>             Для </a:t>
            </a:r>
            <a:r>
              <a:rPr lang="ru-RU" sz="1600" dirty="0"/>
              <a:t>широкого круга читателей, и прежде всего для думающих родителей, изо всех сил старающихся понять и принять этих новоявленных бунтарей-инопланетян.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185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5.188.64.118/jirbis2/components/com_irbis/images/covers/-5/1363/-513639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1757"/>
            <a:ext cx="4123079" cy="62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9980">
            <a:off x="5030568" y="184082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Шпорк</a:t>
            </a:r>
            <a:r>
              <a:rPr lang="ru-RU" sz="1400" b="1" dirty="0"/>
              <a:t>, Петер</a:t>
            </a:r>
            <a:r>
              <a:rPr lang="ru-RU" sz="1400" dirty="0"/>
              <a:t>. </a:t>
            </a:r>
            <a:br>
              <a:rPr lang="ru-RU" sz="1400" dirty="0"/>
            </a:br>
            <a:r>
              <a:rPr lang="ru-RU" sz="1400" dirty="0"/>
              <a:t>    Сон. Почему мы спим и как нам это лучше всего удается [Текст] / П. </a:t>
            </a:r>
            <a:r>
              <a:rPr lang="ru-RU" sz="1400" dirty="0" err="1"/>
              <a:t>Шпорк</a:t>
            </a:r>
            <a:r>
              <a:rPr lang="ru-RU" sz="1400" dirty="0"/>
              <a:t> ; перевод с немецкого М. М. </a:t>
            </a:r>
            <a:r>
              <a:rPr lang="ru-RU" sz="1400" dirty="0" err="1"/>
              <a:t>Сокольской</a:t>
            </a:r>
            <a:r>
              <a:rPr lang="ru-RU" sz="1400" dirty="0"/>
              <a:t> ; под редакцией В. М. </a:t>
            </a:r>
            <a:r>
              <a:rPr lang="ru-RU" sz="1400" dirty="0" err="1"/>
              <a:t>Ковальзона</a:t>
            </a:r>
            <a:r>
              <a:rPr lang="ru-RU" sz="1400" dirty="0"/>
              <a:t>. - Москва : БИНОМ. Лаборатория знаний, 2017. - 234 с.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1484784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    Немецкий </a:t>
            </a:r>
            <a:r>
              <a:rPr lang="ru-RU" sz="1600" dirty="0"/>
              <a:t>нейрофизиолог и популяризатор науки Петер </a:t>
            </a:r>
            <a:r>
              <a:rPr lang="ru-RU" sz="1600" dirty="0" err="1"/>
              <a:t>Шпорк</a:t>
            </a:r>
            <a:r>
              <a:rPr lang="ru-RU" sz="1600" dirty="0"/>
              <a:t> обсуждает вопросы, актуальные для многих категорий населения. Жизнь современного человека полна стрессов, из-за чего нередко возникают нарушения сна. Почти все пациенты психиатров и многие люди, страдающие соматическими расстройствами, имеют проблемы со сном. </a:t>
            </a:r>
            <a:r>
              <a:rPr lang="ru-RU" sz="1600" dirty="0" smtClean="0"/>
              <a:t>     Автор </a:t>
            </a:r>
            <a:r>
              <a:rPr lang="ru-RU" sz="1600" dirty="0"/>
              <a:t>в доступной и ясной форме рассказывает о физиологических механизмах сна, различных проявлениях нарушений сна, сне у животных, обучении во сне и предлагает ряд тестов для выявления и коррекции некоторых нарушений этой функции. В книге приводятся самые последние научные данные, она снабжена библиографией</a:t>
            </a:r>
            <a:r>
              <a:rPr lang="ru-RU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728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206</TotalTime>
  <Words>619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CHITALNIY ZAL 2</dc:creator>
  <cp:lastModifiedBy>progamist</cp:lastModifiedBy>
  <cp:revision>19</cp:revision>
  <dcterms:created xsi:type="dcterms:W3CDTF">2019-03-20T02:49:03Z</dcterms:created>
  <dcterms:modified xsi:type="dcterms:W3CDTF">2019-03-26T09:42:44Z</dcterms:modified>
</cp:coreProperties>
</file>