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17" d="100"/>
          <a:sy n="117" d="100"/>
        </p:scale>
        <p:origin x="-219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ru-RU" smtClean="0"/>
              <a:t>Образец заголовка</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24.03.2017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24.03.2017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24.03.2017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24.03.2017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24.03.2017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24.03.2017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24.03.2017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24.03.2017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24.03.2017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24.03.2017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24.03.2017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4C71EC6-210F-42DE-9C53-41977AD35B3D}" type="datetimeFigureOut">
              <a:rPr lang="ru-RU" smtClean="0"/>
              <a:t>24.03.2017</a:t>
            </a:fld>
            <a:endParaRPr lang="ru-RU"/>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ru-RU"/>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0" y="0"/>
            <a:ext cx="9144000" cy="6918538"/>
          </a:xfrm>
          <a:prstGeom prst="rect">
            <a:avLst/>
          </a:prstGeom>
        </p:spPr>
      </p:pic>
      <p:sp>
        <p:nvSpPr>
          <p:cNvPr id="4" name="TextBox 3"/>
          <p:cNvSpPr txBox="1"/>
          <p:nvPr/>
        </p:nvSpPr>
        <p:spPr>
          <a:xfrm>
            <a:off x="5364088" y="3595662"/>
            <a:ext cx="3456384" cy="923330"/>
          </a:xfrm>
          <a:prstGeom prst="rect">
            <a:avLst/>
          </a:prstGeom>
          <a:noFill/>
        </p:spPr>
        <p:txBody>
          <a:bodyPr wrap="square" rtlCol="0">
            <a:spAutoFit/>
          </a:bodyPr>
          <a:lstStyle/>
          <a:p>
            <a:pPr algn="ctr"/>
            <a:r>
              <a:rPr lang="ru-RU" sz="5400" b="1" dirty="0" smtClean="0">
                <a:solidFill>
                  <a:srgbClr val="C00000"/>
                </a:solidFill>
                <a:latin typeface="Batang" pitchFamily="18" charset="-127"/>
                <a:ea typeface="Batang" pitchFamily="18" charset="-127"/>
              </a:rPr>
              <a:t>2017 год</a:t>
            </a:r>
            <a:endParaRPr lang="ru-RU" sz="5400" b="1" dirty="0">
              <a:solidFill>
                <a:srgbClr val="C00000"/>
              </a:solidFill>
              <a:latin typeface="Batang" pitchFamily="18" charset="-127"/>
              <a:ea typeface="Batang" pitchFamily="18" charset="-127"/>
            </a:endParaRPr>
          </a:p>
        </p:txBody>
      </p:sp>
    </p:spTree>
    <p:extLst>
      <p:ext uri="{BB962C8B-B14F-4D97-AF65-F5344CB8AC3E}">
        <p14:creationId xmlns:p14="http://schemas.microsoft.com/office/powerpoint/2010/main" val="2916007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716016" y="1196752"/>
            <a:ext cx="3888432" cy="1540768"/>
          </a:xfrm>
        </p:spPr>
        <p:txBody>
          <a:bodyPr/>
          <a:lstStyle/>
          <a:p>
            <a:r>
              <a:rPr lang="ru-RU" sz="2800"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ТОЛСТОЙ АЛЕКСЕЙ КОНСТАНТИНОВИЧ</a:t>
            </a:r>
            <a:r>
              <a:rPr lang="ru-RU" sz="2200"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200"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a:t>
            </a:r>
            <a:r>
              <a:rPr lang="ru-RU" sz="1800" dirty="0" smtClean="0">
                <a:effectLst/>
              </a:rPr>
              <a:t>1817 </a:t>
            </a:r>
            <a:r>
              <a:rPr lang="ru-RU" sz="1800" dirty="0">
                <a:effectLst/>
              </a:rPr>
              <a:t>— </a:t>
            </a:r>
            <a:r>
              <a:rPr lang="ru-RU" sz="1800" dirty="0" smtClean="0">
                <a:effectLst/>
              </a:rPr>
              <a:t>1875)</a:t>
            </a:r>
            <a:endParaRPr lang="ru-RU" sz="1800" dirty="0"/>
          </a:p>
        </p:txBody>
      </p:sp>
      <p:sp>
        <p:nvSpPr>
          <p:cNvPr id="3" name="Подзаголовок 2"/>
          <p:cNvSpPr>
            <a:spLocks noGrp="1"/>
          </p:cNvSpPr>
          <p:nvPr>
            <p:ph type="subTitle" idx="1"/>
          </p:nvPr>
        </p:nvSpPr>
        <p:spPr>
          <a:xfrm>
            <a:off x="683568" y="3501008"/>
            <a:ext cx="7776864" cy="2808312"/>
          </a:xfrm>
        </p:spPr>
        <p:txBody>
          <a:bodyPr>
            <a:normAutofit fontScale="92500" lnSpcReduction="20000"/>
          </a:bodyPr>
          <a:lstStyle/>
          <a:p>
            <a:pPr algn="just"/>
            <a:r>
              <a:rPr lang="ru-RU" sz="1700" dirty="0" smtClean="0">
                <a:solidFill>
                  <a:schemeClr val="tx1"/>
                </a:solidFill>
                <a:latin typeface="Times New Roman" panose="02020603050405020304" pitchFamily="18" charset="0"/>
                <a:cs typeface="Times New Roman" panose="02020603050405020304" pitchFamily="18" charset="0"/>
              </a:rPr>
              <a:t>	Родился </a:t>
            </a:r>
            <a:r>
              <a:rPr lang="ru-RU" sz="1700" dirty="0">
                <a:solidFill>
                  <a:schemeClr val="tx1"/>
                </a:solidFill>
                <a:latin typeface="Times New Roman" panose="02020603050405020304" pitchFamily="18" charset="0"/>
                <a:cs typeface="Times New Roman" panose="02020603050405020304" pitchFamily="18" charset="0"/>
              </a:rPr>
              <a:t>24 августа (5 сентября </a:t>
            </a:r>
            <a:r>
              <a:rPr lang="ru-RU" sz="1700" dirty="0" err="1">
                <a:solidFill>
                  <a:schemeClr val="tx1"/>
                </a:solidFill>
                <a:latin typeface="Times New Roman" panose="02020603050405020304" pitchFamily="18" charset="0"/>
                <a:cs typeface="Times New Roman" panose="02020603050405020304" pitchFamily="18" charset="0"/>
              </a:rPr>
              <a:t>н.с</a:t>
            </a:r>
            <a:r>
              <a:rPr lang="ru-RU" sz="1700" dirty="0">
                <a:solidFill>
                  <a:schemeClr val="tx1"/>
                </a:solidFill>
                <a:latin typeface="Times New Roman" panose="02020603050405020304" pitchFamily="18" charset="0"/>
                <a:cs typeface="Times New Roman" panose="02020603050405020304" pitchFamily="18" charset="0"/>
              </a:rPr>
              <a:t>.) в Петербурге в знатной дворянской </a:t>
            </a:r>
            <a:r>
              <a:rPr lang="ru-RU" sz="1700" dirty="0" smtClean="0">
                <a:solidFill>
                  <a:schemeClr val="tx1"/>
                </a:solidFill>
                <a:latin typeface="Times New Roman" panose="02020603050405020304" pitchFamily="18" charset="0"/>
                <a:cs typeface="Times New Roman" panose="02020603050405020304" pitchFamily="18" charset="0"/>
              </a:rPr>
              <a:t>семье. </a:t>
            </a:r>
            <a:r>
              <a:rPr lang="ru-RU" sz="1700" dirty="0">
                <a:solidFill>
                  <a:schemeClr val="tx1"/>
                </a:solidFill>
                <a:latin typeface="Times New Roman" panose="02020603050405020304" pitchFamily="18" charset="0"/>
                <a:cs typeface="Times New Roman" panose="02020603050405020304" pitchFamily="18" charset="0"/>
              </a:rPr>
              <a:t>Литературным творчеством Толстой занимался с раннего возраста, поощряемый своим дядей. Писал стихи, фантастические повести, и уже его первая опубликованная под псевдонимом "</a:t>
            </a:r>
            <a:r>
              <a:rPr lang="ru-RU" sz="1700" dirty="0" err="1">
                <a:solidFill>
                  <a:schemeClr val="tx1"/>
                </a:solidFill>
                <a:latin typeface="Times New Roman" panose="02020603050405020304" pitchFamily="18" charset="0"/>
                <a:cs typeface="Times New Roman" panose="02020603050405020304" pitchFamily="18" charset="0"/>
              </a:rPr>
              <a:t>Краснорогский</a:t>
            </a:r>
            <a:r>
              <a:rPr lang="ru-RU" sz="1700" dirty="0">
                <a:solidFill>
                  <a:schemeClr val="tx1"/>
                </a:solidFill>
                <a:latin typeface="Times New Roman" panose="02020603050405020304" pitchFamily="18" charset="0"/>
                <a:cs typeface="Times New Roman" panose="02020603050405020304" pitchFamily="18" charset="0"/>
              </a:rPr>
              <a:t>" в 1841 повесть "Упырь" была замечена Белинским</a:t>
            </a:r>
            <a:r>
              <a:rPr lang="ru-RU" sz="1700" dirty="0" smtClean="0">
                <a:solidFill>
                  <a:schemeClr val="tx1"/>
                </a:solidFill>
                <a:latin typeface="Times New Roman" panose="02020603050405020304" pitchFamily="18" charset="0"/>
                <a:cs typeface="Times New Roman" panose="02020603050405020304" pitchFamily="18" charset="0"/>
              </a:rPr>
              <a:t>. </a:t>
            </a:r>
            <a:r>
              <a:rPr lang="ru-RU" sz="1700" dirty="0">
                <a:solidFill>
                  <a:schemeClr val="tx1"/>
                </a:solidFill>
                <a:latin typeface="Times New Roman" panose="02020603050405020304" pitchFamily="18" charset="0"/>
                <a:cs typeface="Times New Roman" panose="02020603050405020304" pitchFamily="18" charset="0"/>
              </a:rPr>
              <a:t>В 1840-е годы он начал работать над историческим романом "Князь Серебряный", оконченным в 1861</a:t>
            </a:r>
            <a:r>
              <a:rPr lang="ru-RU" sz="1700" dirty="0" smtClean="0">
                <a:solidFill>
                  <a:schemeClr val="tx1"/>
                </a:solidFill>
                <a:latin typeface="Times New Roman" panose="02020603050405020304" pitchFamily="18" charset="0"/>
                <a:cs typeface="Times New Roman" panose="02020603050405020304" pitchFamily="18" charset="0"/>
              </a:rPr>
              <a:t>.</a:t>
            </a:r>
            <a:r>
              <a:rPr lang="ru-RU" sz="1700" dirty="0">
                <a:solidFill>
                  <a:schemeClr val="tx1"/>
                </a:solidFill>
                <a:latin typeface="Times New Roman" panose="02020603050405020304" pitchFamily="18" charset="0"/>
                <a:cs typeface="Times New Roman" panose="02020603050405020304" pitchFamily="18" charset="0"/>
              </a:rPr>
              <a:t> В 1854 вместе со своими двоюродными братьями Жемчужниковыми создал сатирическую литературную маску </a:t>
            </a:r>
            <a:r>
              <a:rPr lang="ru-RU" sz="1700" dirty="0" err="1">
                <a:solidFill>
                  <a:schemeClr val="tx1"/>
                </a:solidFill>
                <a:latin typeface="Times New Roman" panose="02020603050405020304" pitchFamily="18" charset="0"/>
                <a:cs typeface="Times New Roman" panose="02020603050405020304" pitchFamily="18" charset="0"/>
              </a:rPr>
              <a:t>Козьмы</a:t>
            </a:r>
            <a:r>
              <a:rPr lang="ru-RU" sz="1700" dirty="0">
                <a:solidFill>
                  <a:schemeClr val="tx1"/>
                </a:solidFill>
                <a:latin typeface="Times New Roman" panose="02020603050405020304" pitchFamily="18" charset="0"/>
                <a:cs typeface="Times New Roman" panose="02020603050405020304" pitchFamily="18" charset="0"/>
              </a:rPr>
              <a:t> Пруткова и сборник его сочинений, до сих пор популярный в России</a:t>
            </a:r>
            <a:r>
              <a:rPr lang="ru-RU" sz="1700" dirty="0" smtClean="0">
                <a:solidFill>
                  <a:schemeClr val="tx1"/>
                </a:solidFill>
                <a:latin typeface="Times New Roman" panose="02020603050405020304" pitchFamily="18" charset="0"/>
                <a:cs typeface="Times New Roman" panose="02020603050405020304" pitchFamily="18" charset="0"/>
              </a:rPr>
              <a:t>. </a:t>
            </a:r>
            <a:r>
              <a:rPr lang="ru-RU" sz="1700" dirty="0">
                <a:solidFill>
                  <a:schemeClr val="tx1"/>
                </a:solidFill>
                <a:latin typeface="Times New Roman" panose="02020603050405020304" pitchFamily="18" charset="0"/>
                <a:cs typeface="Times New Roman" panose="02020603050405020304" pitchFamily="18" charset="0"/>
              </a:rPr>
              <a:t>В 1862 была опубликована драматическая поэма "Дон Жуан"; в 1866 — 1870 — историческая трилогия, включавшая трагедию "Смерть Иоанна Грозного", "Царь Федор Иоаннович", "Царь Борис".</a:t>
            </a:r>
          </a:p>
          <a:p>
            <a:pPr algn="just"/>
            <a:r>
              <a:rPr lang="ru-RU" sz="1700" dirty="0" smtClean="0">
                <a:solidFill>
                  <a:schemeClr val="tx1"/>
                </a:solidFill>
                <a:latin typeface="Times New Roman" panose="02020603050405020304" pitchFamily="18" charset="0"/>
                <a:cs typeface="Times New Roman" panose="02020603050405020304" pitchFamily="18" charset="0"/>
              </a:rPr>
              <a:t>	В </a:t>
            </a:r>
            <a:r>
              <a:rPr lang="ru-RU" sz="1700" dirty="0">
                <a:solidFill>
                  <a:schemeClr val="tx1"/>
                </a:solidFill>
                <a:latin typeface="Times New Roman" panose="02020603050405020304" pitchFamily="18" charset="0"/>
                <a:cs typeface="Times New Roman" panose="02020603050405020304" pitchFamily="18" charset="0"/>
              </a:rPr>
              <a:t>последние годы обратился к поэзии (писал баллады и политические сатиры в стихах).</a:t>
            </a:r>
          </a:p>
          <a:p>
            <a:pPr algn="just"/>
            <a:endParaRPr lang="ru-RU" sz="16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C:\Users\CHITALNIY ZAL 2\Desktop\image205144495.jpg"/>
          <p:cNvPicPr>
            <a:picLocks noChangeAspect="1" noChangeArrowheads="1"/>
          </p:cNvPicPr>
          <p:nvPr/>
        </p:nvPicPr>
        <p:blipFill rotWithShape="1">
          <a:blip r:embed="rId2">
            <a:extLst>
              <a:ext uri="{28A0092B-C50C-407E-A947-70E740481C1C}">
                <a14:useLocalDpi xmlns:a14="http://schemas.microsoft.com/office/drawing/2010/main" val="0"/>
              </a:ext>
            </a:extLst>
          </a:blip>
          <a:srcRect l="5344" r="3527"/>
          <a:stretch/>
        </p:blipFill>
        <p:spPr bwMode="auto">
          <a:xfrm>
            <a:off x="1029832" y="764704"/>
            <a:ext cx="3188877" cy="2332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354038"/>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44008" y="1412776"/>
            <a:ext cx="3091880" cy="1746920"/>
          </a:xfrm>
        </p:spPr>
        <p:txBody>
          <a:bodyPr/>
          <a:lstStyle/>
          <a:p>
            <a:r>
              <a:rPr lang="ru-RU" sz="3600"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ЦВЕТАЕВА МАРИНА ИВАНОВНА</a:t>
            </a:r>
            <a:r>
              <a:rPr lang="ru-RU" sz="2800" b="1" u="sng" dirty="0" smtClean="0"/>
              <a:t/>
            </a:r>
            <a:br>
              <a:rPr lang="ru-RU" sz="2800" b="1" u="sng" dirty="0" smtClean="0"/>
            </a:br>
            <a:r>
              <a:rPr lang="ru-RU" sz="1800" dirty="0">
                <a:effectLst/>
              </a:rPr>
              <a:t>(1892 </a:t>
            </a:r>
            <a:r>
              <a:rPr lang="ru-RU" sz="1800" dirty="0"/>
              <a:t>— 1941)</a:t>
            </a:r>
            <a:r>
              <a:rPr lang="ru-RU" sz="2800" dirty="0"/>
              <a:t/>
            </a:r>
            <a:br>
              <a:rPr lang="ru-RU" sz="2800" dirty="0"/>
            </a:br>
            <a:endParaRPr lang="ru-RU" sz="2800" dirty="0"/>
          </a:p>
        </p:txBody>
      </p:sp>
      <p:sp>
        <p:nvSpPr>
          <p:cNvPr id="3" name="Подзаголовок 2"/>
          <p:cNvSpPr>
            <a:spLocks noGrp="1"/>
          </p:cNvSpPr>
          <p:nvPr>
            <p:ph type="subTitle" idx="1"/>
          </p:nvPr>
        </p:nvSpPr>
        <p:spPr>
          <a:xfrm>
            <a:off x="683568" y="3717032"/>
            <a:ext cx="7992888" cy="2664296"/>
          </a:xfrm>
        </p:spPr>
        <p:txBody>
          <a:bodyPr>
            <a:normAutofit fontScale="92500"/>
          </a:bodyPr>
          <a:lstStyle/>
          <a:p>
            <a:pPr algn="just"/>
            <a:r>
              <a:rPr lang="ru-RU" sz="1600" dirty="0" smtClean="0">
                <a:solidFill>
                  <a:schemeClr val="tx1"/>
                </a:solidFill>
                <a:latin typeface="Times New Roman" panose="02020603050405020304" pitchFamily="18" charset="0"/>
                <a:cs typeface="Times New Roman" panose="02020603050405020304" pitchFamily="18" charset="0"/>
              </a:rPr>
              <a:t>	</a:t>
            </a:r>
            <a:r>
              <a:rPr lang="ru-RU" sz="1700" dirty="0" smtClean="0">
                <a:solidFill>
                  <a:schemeClr val="tx1"/>
                </a:solidFill>
                <a:latin typeface="Times New Roman" panose="02020603050405020304" pitchFamily="18" charset="0"/>
                <a:cs typeface="Times New Roman" panose="02020603050405020304" pitchFamily="18" charset="0"/>
              </a:rPr>
              <a:t>Родилась </a:t>
            </a:r>
            <a:r>
              <a:rPr lang="ru-RU" sz="1700" dirty="0">
                <a:solidFill>
                  <a:schemeClr val="tx1"/>
                </a:solidFill>
                <a:latin typeface="Times New Roman" panose="02020603050405020304" pitchFamily="18" charset="0"/>
                <a:cs typeface="Times New Roman" panose="02020603050405020304" pitchFamily="18" charset="0"/>
              </a:rPr>
              <a:t>Марина Цветаева в Москве 26 сентября (8 октября) 1892 года. Ее отец был профессором университета, мать – пианисткой</a:t>
            </a:r>
            <a:r>
              <a:rPr lang="ru-RU" sz="1700" dirty="0" smtClean="0">
                <a:solidFill>
                  <a:schemeClr val="tx1"/>
                </a:solidFill>
                <a:latin typeface="Times New Roman" panose="02020603050405020304" pitchFamily="18" charset="0"/>
                <a:cs typeface="Times New Roman" panose="02020603050405020304" pitchFamily="18" charset="0"/>
              </a:rPr>
              <a:t>.</a:t>
            </a:r>
            <a:r>
              <a:rPr lang="ru-RU" sz="1700" dirty="0">
                <a:solidFill>
                  <a:schemeClr val="tx1"/>
                </a:solidFill>
                <a:latin typeface="Times New Roman" panose="02020603050405020304" pitchFamily="18" charset="0"/>
                <a:cs typeface="Times New Roman" panose="02020603050405020304" pitchFamily="18" charset="0"/>
              </a:rPr>
              <a:t> Первый сборник стихотворений Цветаевой был опубликован в 1910 году («Вечерний альбом»). В 1912 году она выпустила второй сборник стихов – «Волшебный фонарь». В эти два сборника Цветаевой вошли также стихотворения для детей: «Так», «В классе», «В субботу». В 1913 году выходит третий сборник поэтессы под названием «Из двух книг».</a:t>
            </a:r>
          </a:p>
          <a:p>
            <a:pPr algn="just"/>
            <a:r>
              <a:rPr lang="ru-RU" sz="1700" dirty="0" smtClean="0">
                <a:solidFill>
                  <a:schemeClr val="tx1"/>
                </a:solidFill>
                <a:latin typeface="Times New Roman" panose="02020603050405020304" pitchFamily="18" charset="0"/>
                <a:cs typeface="Times New Roman" panose="02020603050405020304" pitchFamily="18" charset="0"/>
              </a:rPr>
              <a:t>	Во </a:t>
            </a:r>
            <a:r>
              <a:rPr lang="ru-RU" sz="1700" dirty="0">
                <a:solidFill>
                  <a:schemeClr val="tx1"/>
                </a:solidFill>
                <a:latin typeface="Times New Roman" panose="02020603050405020304" pitchFamily="18" charset="0"/>
                <a:cs typeface="Times New Roman" panose="02020603050405020304" pitchFamily="18" charset="0"/>
              </a:rPr>
              <a:t>время Гражданской войны (1917-1922) для Цветаевой стихи являются средством выразить </a:t>
            </a:r>
            <a:r>
              <a:rPr lang="ru-RU" sz="1700" dirty="0" smtClean="0">
                <a:solidFill>
                  <a:schemeClr val="tx1"/>
                </a:solidFill>
                <a:latin typeface="Times New Roman" panose="02020603050405020304" pitchFamily="18" charset="0"/>
                <a:cs typeface="Times New Roman" panose="02020603050405020304" pitchFamily="18" charset="0"/>
              </a:rPr>
              <a:t>сочувствие. Кроме </a:t>
            </a:r>
            <a:r>
              <a:rPr lang="ru-RU" sz="1700" dirty="0">
                <a:solidFill>
                  <a:schemeClr val="tx1"/>
                </a:solidFill>
                <a:latin typeface="Times New Roman" panose="02020603050405020304" pitchFamily="18" charset="0"/>
                <a:cs typeface="Times New Roman" panose="02020603050405020304" pitchFamily="18" charset="0"/>
              </a:rPr>
              <a:t>поэзии она </a:t>
            </a:r>
            <a:r>
              <a:rPr lang="ru-RU" sz="1700" dirty="0" smtClean="0">
                <a:solidFill>
                  <a:schemeClr val="tx1"/>
                </a:solidFill>
                <a:latin typeface="Times New Roman" panose="02020603050405020304" pitchFamily="18" charset="0"/>
                <a:cs typeface="Times New Roman" panose="02020603050405020304" pitchFamily="18" charset="0"/>
              </a:rPr>
              <a:t>занималась </a:t>
            </a:r>
            <a:r>
              <a:rPr lang="ru-RU" sz="1700" dirty="0">
                <a:solidFill>
                  <a:schemeClr val="tx1"/>
                </a:solidFill>
                <a:latin typeface="Times New Roman" panose="02020603050405020304" pitchFamily="18" charset="0"/>
                <a:cs typeface="Times New Roman" panose="02020603050405020304" pitchFamily="18" charset="0"/>
              </a:rPr>
              <a:t>написанием пьес</a:t>
            </a:r>
            <a:r>
              <a:rPr lang="ru-RU" sz="1700" dirty="0" smtClean="0">
                <a:solidFill>
                  <a:schemeClr val="tx1"/>
                </a:solidFill>
                <a:latin typeface="Times New Roman" panose="02020603050405020304" pitchFamily="18" charset="0"/>
                <a:cs typeface="Times New Roman" panose="02020603050405020304" pitchFamily="18" charset="0"/>
              </a:rPr>
              <a:t>.</a:t>
            </a:r>
          </a:p>
          <a:p>
            <a:pPr algn="just"/>
            <a:r>
              <a:rPr lang="ru-RU" sz="1700" dirty="0">
                <a:solidFill>
                  <a:schemeClr val="tx1"/>
                </a:solidFill>
                <a:latin typeface="Times New Roman" panose="02020603050405020304" pitchFamily="18" charset="0"/>
                <a:cs typeface="Times New Roman" panose="02020603050405020304" pitchFamily="18" charset="0"/>
              </a:rPr>
              <a:t/>
            </a:r>
            <a:br>
              <a:rPr lang="ru-RU" sz="1700" dirty="0">
                <a:solidFill>
                  <a:schemeClr val="tx1"/>
                </a:solidFill>
                <a:latin typeface="Times New Roman" panose="02020603050405020304" pitchFamily="18" charset="0"/>
                <a:cs typeface="Times New Roman" panose="02020603050405020304" pitchFamily="18" charset="0"/>
              </a:rPr>
            </a:br>
            <a:endParaRPr lang="ru-RU" sz="1700" dirty="0">
              <a:solidFill>
                <a:schemeClr val="tx1"/>
              </a:solidFill>
              <a:latin typeface="Times New Roman" panose="02020603050405020304" pitchFamily="18" charset="0"/>
              <a:cs typeface="Times New Roman" panose="02020603050405020304" pitchFamily="18" charset="0"/>
            </a:endParaRPr>
          </a:p>
        </p:txBody>
      </p:sp>
      <p:pic>
        <p:nvPicPr>
          <p:cNvPr id="2050" name="Picture 2" descr="C:\Users\CHITALNIY ZAL 2\Desktop\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6086" y="548680"/>
            <a:ext cx="1858141"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047642"/>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72000" y="1628800"/>
            <a:ext cx="3528392" cy="1303785"/>
          </a:xfrm>
        </p:spPr>
        <p:txBody>
          <a:bodyPr/>
          <a:lstStyle/>
          <a:p>
            <a:r>
              <a:rPr lang="ru-RU" sz="3200" b="1" u="sng" dirty="0" smtClean="0">
                <a:effectLst>
                  <a:outerShdw blurRad="38100" dist="38100" dir="2700000" algn="tl">
                    <a:srgbClr val="000000">
                      <a:alpha val="43137"/>
                    </a:srgbClr>
                  </a:outerShdw>
                </a:effectLst>
              </a:rPr>
              <a:t>МАМИН-СИБИРЯК ДМИТРИЙ</a:t>
            </a:r>
            <a:br>
              <a:rPr lang="ru-RU" sz="3200" b="1" u="sng" dirty="0" smtClean="0">
                <a:effectLst>
                  <a:outerShdw blurRad="38100" dist="38100" dir="2700000" algn="tl">
                    <a:srgbClr val="000000">
                      <a:alpha val="43137"/>
                    </a:srgbClr>
                  </a:outerShdw>
                </a:effectLst>
              </a:rPr>
            </a:br>
            <a:r>
              <a:rPr lang="ru-RU" sz="3200" b="1" u="sng" dirty="0" smtClean="0">
                <a:effectLst>
                  <a:outerShdw blurRad="38100" dist="38100" dir="2700000" algn="tl">
                    <a:srgbClr val="000000">
                      <a:alpha val="43137"/>
                    </a:srgbClr>
                  </a:outerShdw>
                </a:effectLst>
              </a:rPr>
              <a:t>НАРКИСОВИЧ</a:t>
            </a:r>
            <a:r>
              <a:rPr lang="ru-RU" sz="3200" b="1" u="sng" dirty="0" smtClean="0"/>
              <a:t/>
            </a:r>
            <a:br>
              <a:rPr lang="ru-RU" sz="3200" b="1" u="sng" dirty="0" smtClean="0"/>
            </a:br>
            <a:r>
              <a:rPr lang="ru-RU" sz="1800" dirty="0">
                <a:effectLst/>
              </a:rPr>
              <a:t>(1852— 1912)</a:t>
            </a:r>
            <a:endParaRPr lang="ru-RU" sz="1800" dirty="0"/>
          </a:p>
        </p:txBody>
      </p:sp>
      <p:sp>
        <p:nvSpPr>
          <p:cNvPr id="3" name="Подзаголовок 2"/>
          <p:cNvSpPr>
            <a:spLocks noGrp="1"/>
          </p:cNvSpPr>
          <p:nvPr>
            <p:ph type="subTitle" idx="1"/>
          </p:nvPr>
        </p:nvSpPr>
        <p:spPr>
          <a:xfrm>
            <a:off x="251520" y="3167124"/>
            <a:ext cx="8820472" cy="3384376"/>
          </a:xfrm>
        </p:spPr>
        <p:txBody>
          <a:bodyPr>
            <a:noAutofit/>
          </a:bodyPr>
          <a:lstStyle/>
          <a:p>
            <a:pPr algn="just"/>
            <a:r>
              <a:rPr lang="ru-RU" sz="1600" dirty="0">
                <a:solidFill>
                  <a:schemeClr val="tx1"/>
                </a:solidFill>
                <a:latin typeface="Times New Roman" panose="02020603050405020304" pitchFamily="18" charset="0"/>
                <a:cs typeface="Times New Roman" panose="02020603050405020304" pitchFamily="18" charset="0"/>
              </a:rPr>
              <a:t>Родился 6 ноября 1852 г. в заводском посёлке </a:t>
            </a:r>
            <a:r>
              <a:rPr lang="ru-RU" sz="1600" dirty="0" err="1">
                <a:solidFill>
                  <a:schemeClr val="tx1"/>
                </a:solidFill>
                <a:latin typeface="Times New Roman" panose="02020603050405020304" pitchFamily="18" charset="0"/>
                <a:cs typeface="Times New Roman" panose="02020603050405020304" pitchFamily="18" charset="0"/>
              </a:rPr>
              <a:t>Висимо-Шайтанском</a:t>
            </a:r>
            <a:r>
              <a:rPr lang="ru-RU" sz="1600" dirty="0">
                <a:solidFill>
                  <a:schemeClr val="tx1"/>
                </a:solidFill>
                <a:latin typeface="Times New Roman" panose="02020603050405020304" pitchFamily="18" charset="0"/>
                <a:cs typeface="Times New Roman" panose="02020603050405020304" pitchFamily="18" charset="0"/>
              </a:rPr>
              <a:t> Верхотурского уезда Пермской губернии в семье бедного заводского священника</a:t>
            </a:r>
            <a:r>
              <a:rPr lang="ru-RU" sz="1600" dirty="0" smtClean="0">
                <a:solidFill>
                  <a:schemeClr val="tx1"/>
                </a:solidFill>
                <a:latin typeface="Times New Roman" panose="02020603050405020304" pitchFamily="18" charset="0"/>
                <a:cs typeface="Times New Roman" panose="02020603050405020304" pitchFamily="18" charset="0"/>
              </a:rPr>
              <a:t>.</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smtClean="0">
                <a:solidFill>
                  <a:schemeClr val="tx1"/>
                </a:solidFill>
                <a:latin typeface="Times New Roman" panose="02020603050405020304" pitchFamily="18" charset="0"/>
                <a:cs typeface="Times New Roman" panose="02020603050405020304" pitchFamily="18" charset="0"/>
              </a:rPr>
              <a:t>Дмитрий </a:t>
            </a:r>
            <a:r>
              <a:rPr lang="ru-RU" sz="1600" dirty="0">
                <a:solidFill>
                  <a:schemeClr val="tx1"/>
                </a:solidFill>
                <a:latin typeface="Times New Roman" panose="02020603050405020304" pitchFamily="18" charset="0"/>
                <a:cs typeface="Times New Roman" panose="02020603050405020304" pitchFamily="18" charset="0"/>
              </a:rPr>
              <a:t>Мамин Сибиряк в своей биографии учился в медико-хирургической академии Петербурга с 1872 по 1876 год. После решил переквалифицироваться, перешел в университет Петербурга на юридическое отделение, но не окончил образование из-за сложного материального </a:t>
            </a:r>
            <a:r>
              <a:rPr lang="ru-RU" sz="1600" dirty="0" smtClean="0">
                <a:solidFill>
                  <a:schemeClr val="tx1"/>
                </a:solidFill>
                <a:latin typeface="Times New Roman" panose="02020603050405020304" pitchFamily="18" charset="0"/>
                <a:cs typeface="Times New Roman" panose="02020603050405020304" pitchFamily="18" charset="0"/>
              </a:rPr>
              <a:t>положения. Вернулся </a:t>
            </a:r>
            <a:r>
              <a:rPr lang="ru-RU" sz="1600" dirty="0">
                <a:solidFill>
                  <a:schemeClr val="tx1"/>
                </a:solidFill>
                <a:latin typeface="Times New Roman" panose="02020603050405020304" pitchFamily="18" charset="0"/>
                <a:cs typeface="Times New Roman" panose="02020603050405020304" pitchFamily="18" charset="0"/>
              </a:rPr>
              <a:t>к родителям, переселился в Екатеринбург. </a:t>
            </a:r>
            <a:r>
              <a:rPr lang="ru-RU" sz="1600" dirty="0" smtClean="0">
                <a:solidFill>
                  <a:schemeClr val="tx1"/>
                </a:solidFill>
                <a:latin typeface="Times New Roman" panose="02020603050405020304" pitchFamily="18" charset="0"/>
                <a:cs typeface="Times New Roman" panose="02020603050405020304" pitchFamily="18" charset="0"/>
              </a:rPr>
              <a:t>Увлечение </a:t>
            </a:r>
            <a:r>
              <a:rPr lang="ru-RU" sz="1600" dirty="0">
                <a:solidFill>
                  <a:schemeClr val="tx1"/>
                </a:solidFill>
                <a:latin typeface="Times New Roman" panose="02020603050405020304" pitchFamily="18" charset="0"/>
                <a:cs typeface="Times New Roman" panose="02020603050405020304" pitchFamily="18" charset="0"/>
              </a:rPr>
              <a:t>литературной деятельностью в биографии Дмитрия </a:t>
            </a:r>
            <a:r>
              <a:rPr lang="ru-RU" sz="1600" dirty="0" err="1">
                <a:solidFill>
                  <a:schemeClr val="tx1"/>
                </a:solidFill>
                <a:latin typeface="Times New Roman" panose="02020603050405020304" pitchFamily="18" charset="0"/>
                <a:cs typeface="Times New Roman" panose="02020603050405020304" pitchFamily="18" charset="0"/>
              </a:rPr>
              <a:t>Наркисовича</a:t>
            </a:r>
            <a:r>
              <a:rPr lang="ru-RU" sz="1600" dirty="0">
                <a:solidFill>
                  <a:schemeClr val="tx1"/>
                </a:solidFill>
                <a:latin typeface="Times New Roman" panose="02020603050405020304" pitchFamily="18" charset="0"/>
                <a:cs typeface="Times New Roman" panose="02020603050405020304" pitchFamily="18" charset="0"/>
              </a:rPr>
              <a:t> Мамина Сибиряка пришлось на 1880-е годы. Его сочинения «От Урала до Москвы» были опубликованы в газете «Русские ведомости». Вслед за этими очерками последовали произведения «В камнях», «На рубеже Азии» и другие.</a:t>
            </a:r>
          </a:p>
          <a:p>
            <a:pPr algn="just"/>
            <a:r>
              <a:rPr lang="ru-RU" sz="1600" dirty="0" smtClean="0">
                <a:solidFill>
                  <a:schemeClr val="tx1"/>
                </a:solidFill>
                <a:latin typeface="Times New Roman" panose="02020603050405020304" pitchFamily="18" charset="0"/>
                <a:cs typeface="Times New Roman" panose="02020603050405020304" pitchFamily="18" charset="0"/>
              </a:rPr>
              <a:t>	Если </a:t>
            </a:r>
            <a:r>
              <a:rPr lang="ru-RU" sz="1600" dirty="0">
                <a:solidFill>
                  <a:schemeClr val="tx1"/>
                </a:solidFill>
                <a:latin typeface="Times New Roman" panose="02020603050405020304" pitchFamily="18" charset="0"/>
                <a:cs typeface="Times New Roman" panose="02020603050405020304" pitchFamily="18" charset="0"/>
              </a:rPr>
              <a:t>рассматривать краткую биографию Мамина Сибиряка, то следующими творениями писателя стали романы «Приваловские миллионы», «Горное гнездо</a:t>
            </a:r>
            <a:r>
              <a:rPr lang="ru-RU" sz="1600" dirty="0" smtClean="0">
                <a:solidFill>
                  <a:schemeClr val="tx1"/>
                </a:solidFill>
                <a:latin typeface="Times New Roman" panose="02020603050405020304" pitchFamily="18" charset="0"/>
                <a:cs typeface="Times New Roman" panose="02020603050405020304" pitchFamily="18" charset="0"/>
              </a:rPr>
              <a:t>». Затем </a:t>
            </a:r>
            <a:r>
              <a:rPr lang="ru-RU" sz="1600" dirty="0">
                <a:solidFill>
                  <a:schemeClr val="tx1"/>
                </a:solidFill>
                <a:latin typeface="Times New Roman" panose="02020603050405020304" pitchFamily="18" charset="0"/>
                <a:cs typeface="Times New Roman" panose="02020603050405020304" pitchFamily="18" charset="0"/>
              </a:rPr>
              <a:t>появились – «Черты из жизни Пепко</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a:solidFill>
                  <a:schemeClr val="tx1"/>
                </a:solidFill>
                <a:latin typeface="Times New Roman" panose="02020603050405020304" pitchFamily="18" charset="0"/>
                <a:cs typeface="Times New Roman" panose="02020603050405020304" pitchFamily="18" charset="0"/>
              </a:rPr>
              <a:t>«Золото», «Хлеб». Среди всех сочинений в биографии Мамина Сибиряка выделяются произведения для детей («</a:t>
            </a:r>
            <a:r>
              <a:rPr lang="ru-RU" sz="1600" dirty="0" err="1">
                <a:solidFill>
                  <a:schemeClr val="tx1"/>
                </a:solidFill>
                <a:latin typeface="Times New Roman" panose="02020603050405020304" pitchFamily="18" charset="0"/>
                <a:cs typeface="Times New Roman" panose="02020603050405020304" pitchFamily="18" charset="0"/>
              </a:rPr>
              <a:t>Аленушкины</a:t>
            </a:r>
            <a:r>
              <a:rPr lang="ru-RU" sz="1600" dirty="0">
                <a:solidFill>
                  <a:schemeClr val="tx1"/>
                </a:solidFill>
                <a:latin typeface="Times New Roman" panose="02020603050405020304" pitchFamily="18" charset="0"/>
                <a:cs typeface="Times New Roman" panose="02020603050405020304" pitchFamily="18" charset="0"/>
              </a:rPr>
              <a:t> сказки», «Серая шейка» и другие).</a:t>
            </a:r>
          </a:p>
        </p:txBody>
      </p:sp>
      <p:pic>
        <p:nvPicPr>
          <p:cNvPr id="3074" name="Picture 2" descr="C:\Users\CHITALNIY ZAL 2\Desktop\i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188640"/>
            <a:ext cx="1986833"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078964"/>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95936" y="1214924"/>
            <a:ext cx="4248472" cy="1296144"/>
          </a:xfrm>
        </p:spPr>
        <p:txBody>
          <a:bodyPr/>
          <a:lstStyle/>
          <a:p>
            <a:r>
              <a:rPr lang="ru-RU" sz="3600" b="1" u="sng" dirty="0" smtClean="0">
                <a:effectLst>
                  <a:outerShdw blurRad="38100" dist="38100" dir="2700000" algn="tl">
                    <a:srgbClr val="000000">
                      <a:alpha val="43137"/>
                    </a:srgbClr>
                  </a:outerShdw>
                </a:effectLst>
              </a:rPr>
              <a:t>КЛАРК </a:t>
            </a:r>
            <a:br>
              <a:rPr lang="ru-RU" sz="3600" b="1" u="sng" dirty="0" smtClean="0">
                <a:effectLst>
                  <a:outerShdw blurRad="38100" dist="38100" dir="2700000" algn="tl">
                    <a:srgbClr val="000000">
                      <a:alpha val="43137"/>
                    </a:srgbClr>
                  </a:outerShdw>
                </a:effectLst>
              </a:rPr>
            </a:br>
            <a:r>
              <a:rPr lang="ru-RU" sz="3600" b="1" u="sng" dirty="0" smtClean="0">
                <a:effectLst>
                  <a:outerShdw blurRad="38100" dist="38100" dir="2700000" algn="tl">
                    <a:srgbClr val="000000">
                      <a:alpha val="43137"/>
                    </a:srgbClr>
                  </a:outerShdw>
                </a:effectLst>
              </a:rPr>
              <a:t>АРТУР ЧАРЛЬЗ</a:t>
            </a:r>
            <a:br>
              <a:rPr lang="ru-RU" sz="3600" b="1" u="sng" dirty="0" smtClean="0">
                <a:effectLst>
                  <a:outerShdw blurRad="38100" dist="38100" dir="2700000" algn="tl">
                    <a:srgbClr val="000000">
                      <a:alpha val="43137"/>
                    </a:srgbClr>
                  </a:outerShdw>
                </a:effectLst>
              </a:rPr>
            </a:br>
            <a:r>
              <a:rPr lang="ru-RU" sz="1800" dirty="0" smtClean="0">
                <a:effectLst/>
              </a:rPr>
              <a:t>(1917-2008)</a:t>
            </a:r>
            <a:endParaRPr lang="ru-RU" sz="1800" dirty="0">
              <a:effectLst/>
            </a:endParaRPr>
          </a:p>
        </p:txBody>
      </p:sp>
      <p:sp>
        <p:nvSpPr>
          <p:cNvPr id="3" name="Подзаголовок 2"/>
          <p:cNvSpPr>
            <a:spLocks noGrp="1"/>
          </p:cNvSpPr>
          <p:nvPr>
            <p:ph type="subTitle" idx="1"/>
          </p:nvPr>
        </p:nvSpPr>
        <p:spPr>
          <a:xfrm>
            <a:off x="395536" y="3617626"/>
            <a:ext cx="8640960" cy="3240360"/>
          </a:xfrm>
        </p:spPr>
        <p:txBody>
          <a:bodyPr>
            <a:noAutofit/>
          </a:bodyPr>
          <a:lstStyle/>
          <a:p>
            <a:pPr algn="just"/>
            <a:r>
              <a:rPr lang="ru-RU" sz="1600" dirty="0">
                <a:solidFill>
                  <a:schemeClr val="tx1"/>
                </a:solidFill>
                <a:latin typeface="Times New Roman" panose="02020603050405020304" pitchFamily="18" charset="0"/>
                <a:cs typeface="Times New Roman" panose="02020603050405020304" pitchFamily="18" charset="0"/>
              </a:rPr>
              <a:t> </a:t>
            </a:r>
            <a:r>
              <a:rPr lang="ru-RU" sz="1600" dirty="0" smtClean="0">
                <a:solidFill>
                  <a:schemeClr val="tx1"/>
                </a:solidFill>
                <a:latin typeface="Times New Roman" panose="02020603050405020304" pitchFamily="18" charset="0"/>
                <a:cs typeface="Times New Roman" panose="02020603050405020304" pitchFamily="18" charset="0"/>
              </a:rPr>
              <a:t>   Писатель</a:t>
            </a:r>
            <a:r>
              <a:rPr lang="ru-RU" sz="1600" dirty="0">
                <a:solidFill>
                  <a:schemeClr val="tx1"/>
                </a:solidFill>
                <a:latin typeface="Times New Roman" panose="02020603050405020304" pitchFamily="18" charset="0"/>
                <a:cs typeface="Times New Roman" panose="02020603050405020304" pitchFamily="18" charset="0"/>
              </a:rPr>
              <a:t>, футуролог, учёный родился 16 декабря 1917 года в Англии городе </a:t>
            </a:r>
            <a:r>
              <a:rPr lang="ru-RU" sz="1600" dirty="0" err="1">
                <a:solidFill>
                  <a:schemeClr val="tx1"/>
                </a:solidFill>
                <a:latin typeface="Times New Roman" panose="02020603050405020304" pitchFamily="18" charset="0"/>
                <a:cs typeface="Times New Roman" panose="02020603050405020304" pitchFamily="18" charset="0"/>
              </a:rPr>
              <a:t>Майнхэд</a:t>
            </a:r>
            <a:r>
              <a:rPr lang="ru-RU" sz="1600" dirty="0">
                <a:solidFill>
                  <a:schemeClr val="tx1"/>
                </a:solidFill>
                <a:latin typeface="Times New Roman" panose="02020603050405020304" pitchFamily="18" charset="0"/>
                <a:cs typeface="Times New Roman" panose="02020603050405020304" pitchFamily="18" charset="0"/>
              </a:rPr>
              <a:t>. Входит в число самых изобретательных фантастов ХХ века, внесших огромную «лепту» в этот жанр</a:t>
            </a:r>
            <a:r>
              <a:rPr lang="ru-RU" sz="1600" dirty="0" smtClean="0">
                <a:solidFill>
                  <a:schemeClr val="tx1"/>
                </a:solidFill>
                <a:latin typeface="Times New Roman" panose="02020603050405020304" pitchFamily="18" charset="0"/>
                <a:cs typeface="Times New Roman" panose="02020603050405020304" pitchFamily="18" charset="0"/>
              </a:rPr>
              <a:t>.</a:t>
            </a:r>
            <a:r>
              <a:rPr lang="ru-RU" sz="1600" dirty="0">
                <a:solidFill>
                  <a:schemeClr val="tx1"/>
                </a:solidFill>
                <a:latin typeface="Times New Roman" panose="02020603050405020304" pitchFamily="18" charset="0"/>
                <a:cs typeface="Times New Roman" panose="02020603050405020304" pitchFamily="18" charset="0"/>
              </a:rPr>
              <a:t> В творчестве Кларка часто прослеживаются мотивы, так или иначе связанные с СССР и Россией. Например, в романе Остров дельфинов, вышедшем через шесть лет после запуска Спутника-1, одного из дельфинов зовут Спутником, а один из главных героев — русский учёный Николай Казан, который работает на Острове Дельфинов у берегов Австралии, и во Время болезни к нему приезжает жена из </a:t>
            </a:r>
            <a:r>
              <a:rPr lang="ru-RU" sz="1600" dirty="0" smtClean="0">
                <a:solidFill>
                  <a:schemeClr val="tx1"/>
                </a:solidFill>
                <a:latin typeface="Times New Roman" panose="02020603050405020304" pitchFamily="18" charset="0"/>
                <a:cs typeface="Times New Roman" panose="02020603050405020304" pitchFamily="18" charset="0"/>
              </a:rPr>
              <a:t>Москвы. В </a:t>
            </a:r>
            <a:r>
              <a:rPr lang="ru-RU" sz="1600" dirty="0">
                <a:solidFill>
                  <a:schemeClr val="tx1"/>
                </a:solidFill>
                <a:latin typeface="Times New Roman" panose="02020603050405020304" pitchFamily="18" charset="0"/>
                <a:cs typeface="Times New Roman" panose="02020603050405020304" pitchFamily="18" charset="0"/>
              </a:rPr>
              <a:t>СССР Артур Кларк был одним из самых издаваемых на русском языке западных фантастов и считался «прогрессивным». Большинство его новых романов почти сразу выходили в журнале «Техника — молодёжи», с главным редактором которого Василием Захарченко Кларк был знаком </a:t>
            </a:r>
            <a:r>
              <a:rPr lang="ru-RU" sz="1600" dirty="0" smtClean="0">
                <a:solidFill>
                  <a:schemeClr val="tx1"/>
                </a:solidFill>
                <a:latin typeface="Times New Roman" panose="02020603050405020304" pitchFamily="18" charset="0"/>
                <a:cs typeface="Times New Roman" panose="02020603050405020304" pitchFamily="18" charset="0"/>
              </a:rPr>
              <a:t>лично. В </a:t>
            </a:r>
            <a:r>
              <a:rPr lang="ru-RU" sz="1600" dirty="0">
                <a:solidFill>
                  <a:schemeClr val="tx1"/>
                </a:solidFill>
                <a:latin typeface="Times New Roman" panose="02020603050405020304" pitchFamily="18" charset="0"/>
                <a:cs typeface="Times New Roman" panose="02020603050405020304" pitchFamily="18" charset="0"/>
              </a:rPr>
              <a:t>1984 году «Техника — молодёжи» начала публикацию романа Кларка «2010: Одиссея Два</a:t>
            </a:r>
            <a:r>
              <a:rPr lang="ru-RU" sz="1600" dirty="0" smtClean="0">
                <a:solidFill>
                  <a:schemeClr val="tx1"/>
                </a:solidFill>
                <a:latin typeface="Times New Roman" panose="02020603050405020304" pitchFamily="18" charset="0"/>
                <a:cs typeface="Times New Roman" panose="02020603050405020304" pitchFamily="18" charset="0"/>
              </a:rPr>
              <a:t>».</a:t>
            </a:r>
          </a:p>
          <a:p>
            <a:pPr algn="just"/>
            <a:r>
              <a:rPr lang="ru-RU" sz="1600" dirty="0">
                <a:solidFill>
                  <a:schemeClr val="tx1"/>
                </a:solidFill>
                <a:latin typeface="Times New Roman" panose="02020603050405020304" pitchFamily="18" charset="0"/>
                <a:cs typeface="Times New Roman" panose="02020603050405020304" pitchFamily="18" charset="0"/>
              </a:rPr>
              <a:t/>
            </a:r>
            <a:br>
              <a:rPr lang="ru-RU" sz="1600" dirty="0">
                <a:solidFill>
                  <a:schemeClr val="tx1"/>
                </a:solidFill>
                <a:latin typeface="Times New Roman" panose="02020603050405020304" pitchFamily="18" charset="0"/>
                <a:cs typeface="Times New Roman" panose="02020603050405020304" pitchFamily="18" charset="0"/>
              </a:rPr>
            </a:br>
            <a:endParaRPr lang="ru-RU" sz="16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C:\Users\CHITALNIY ZAL 2\Desktop\arthur1803PA_468x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90525"/>
            <a:ext cx="2160240" cy="2944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329921"/>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51920" y="2420888"/>
            <a:ext cx="4392488" cy="864096"/>
          </a:xfrm>
        </p:spPr>
        <p:txBody>
          <a:bodyPr/>
          <a:lstStyle/>
          <a:p>
            <a:r>
              <a:rPr lang="ru-RU" sz="3600" b="1" u="sng" dirty="0">
                <a:effectLst>
                  <a:outerShdw blurRad="38100" dist="38100" dir="2700000" algn="tl">
                    <a:srgbClr val="000000">
                      <a:alpha val="43137"/>
                    </a:srgbClr>
                  </a:outerShdw>
                </a:effectLst>
              </a:rPr>
              <a:t>КАТАЕВ  ВАЛЕНТИН  ПЕТРОВИЧ</a:t>
            </a:r>
            <a:r>
              <a:rPr lang="ru-RU" sz="3600" b="1" dirty="0">
                <a:effectLst>
                  <a:outerShdw blurRad="38100" dist="38100" dir="2700000" algn="tl">
                    <a:srgbClr val="000000">
                      <a:alpha val="43137"/>
                    </a:srgbClr>
                  </a:outerShdw>
                </a:effectLst>
              </a:rPr>
              <a:t/>
            </a:r>
            <a:br>
              <a:rPr lang="ru-RU" sz="3600" b="1" dirty="0">
                <a:effectLst>
                  <a:outerShdw blurRad="38100" dist="38100" dir="2700000" algn="tl">
                    <a:srgbClr val="000000">
                      <a:alpha val="43137"/>
                    </a:srgbClr>
                  </a:outerShdw>
                </a:effectLst>
              </a:rPr>
            </a:br>
            <a:r>
              <a:rPr lang="ru-RU" sz="3600" dirty="0">
                <a:effectLst/>
              </a:rPr>
              <a:t> </a:t>
            </a:r>
            <a:r>
              <a:rPr lang="ru-RU" sz="1800" dirty="0" smtClean="0">
                <a:effectLst/>
              </a:rPr>
              <a:t> 1897—1986) </a:t>
            </a:r>
            <a:endParaRPr lang="ru-RU" sz="1800" b="1" dirty="0"/>
          </a:p>
        </p:txBody>
      </p:sp>
      <p:sp>
        <p:nvSpPr>
          <p:cNvPr id="3" name="Подзаголовок 2"/>
          <p:cNvSpPr>
            <a:spLocks noGrp="1"/>
          </p:cNvSpPr>
          <p:nvPr>
            <p:ph type="subTitle" idx="1"/>
          </p:nvPr>
        </p:nvSpPr>
        <p:spPr>
          <a:xfrm>
            <a:off x="539552" y="3573016"/>
            <a:ext cx="8280920" cy="2736304"/>
          </a:xfrm>
        </p:spPr>
        <p:txBody>
          <a:bodyPr>
            <a:noAutofit/>
          </a:bodyPr>
          <a:lstStyle/>
          <a:p>
            <a:pPr algn="just"/>
            <a:r>
              <a:rPr lang="ru-RU" sz="1600" dirty="0" smtClean="0">
                <a:solidFill>
                  <a:schemeClr val="tx1"/>
                </a:solidFill>
                <a:latin typeface="Times New Roman" pitchFamily="18" charset="0"/>
                <a:cs typeface="Times New Roman" pitchFamily="18" charset="0"/>
              </a:rPr>
              <a:t>	Русский </a:t>
            </a:r>
            <a:r>
              <a:rPr lang="ru-RU" sz="1600" dirty="0">
                <a:solidFill>
                  <a:schemeClr val="tx1"/>
                </a:solidFill>
                <a:latin typeface="Times New Roman" pitchFamily="18" charset="0"/>
                <a:cs typeface="Times New Roman" pitchFamily="18" charset="0"/>
              </a:rPr>
              <a:t>советский писатель, драматург, </a:t>
            </a:r>
            <a:r>
              <a:rPr lang="ru-RU" sz="1600" dirty="0" smtClean="0">
                <a:solidFill>
                  <a:schemeClr val="tx1"/>
                </a:solidFill>
                <a:latin typeface="Times New Roman" pitchFamily="18" charset="0"/>
                <a:cs typeface="Times New Roman" pitchFamily="18" charset="0"/>
              </a:rPr>
              <a:t>поэт. Основатель </a:t>
            </a:r>
            <a:r>
              <a:rPr lang="ru-RU" sz="1600" dirty="0">
                <a:solidFill>
                  <a:schemeClr val="tx1"/>
                </a:solidFill>
                <a:latin typeface="Times New Roman" pitchFamily="18" charset="0"/>
                <a:cs typeface="Times New Roman" pitchFamily="18" charset="0"/>
              </a:rPr>
              <a:t>и в 1955—1961 гг. главный редактор журнала «Юность». Герой Социалистического Труда (1974). Награждён двумя орденами Ленина, другими орденами, медалями. Первый успех ему принесла повесть «Растратчики» (1926 г.), потом последовали «Квадратура круга» (1928 г.), «Время, вперед!» (1932 г.). Следует также отметить повести «Святой колодец» (1965 г.), «Трава забвения» (1967 г.), «Алмазный мой венец» (1975 г.), «Сухой лиман» (1986 г</a:t>
            </a:r>
            <a:r>
              <a:rPr lang="ru-RU" sz="1600" dirty="0" smtClean="0">
                <a:solidFill>
                  <a:schemeClr val="tx1"/>
                </a:solidFill>
                <a:latin typeface="Times New Roman" pitchFamily="18" charset="0"/>
                <a:cs typeface="Times New Roman" pitchFamily="18" charset="0"/>
              </a:rPr>
              <a:t>).</a:t>
            </a:r>
            <a:r>
              <a:rPr lang="ru-RU" sz="1600" dirty="0">
                <a:solidFill>
                  <a:schemeClr val="tx1"/>
                </a:solidFill>
                <a:latin typeface="Times New Roman" pitchFamily="18" charset="0"/>
                <a:cs typeface="Times New Roman" pitchFamily="18" charset="0"/>
              </a:rPr>
              <a:t> В начале 40-х он начинает печатать свои сказки «Дудочка и кувшинчик», «Голубок», «Цветик-</a:t>
            </a:r>
            <a:r>
              <a:rPr lang="ru-RU" sz="1600" dirty="0" err="1">
                <a:solidFill>
                  <a:schemeClr val="tx1"/>
                </a:solidFill>
                <a:latin typeface="Times New Roman" pitchFamily="18" charset="0"/>
                <a:cs typeface="Times New Roman" pitchFamily="18" charset="0"/>
              </a:rPr>
              <a:t>Семицветик</a:t>
            </a:r>
            <a:r>
              <a:rPr lang="ru-RU" sz="1600" dirty="0">
                <a:solidFill>
                  <a:schemeClr val="tx1"/>
                </a:solidFill>
                <a:latin typeface="Times New Roman" pitchFamily="18" charset="0"/>
                <a:cs typeface="Times New Roman" pitchFamily="18" charset="0"/>
              </a:rPr>
              <a:t>». А в 1945 выходят сказки «Жемчужинка» и «Пень</a:t>
            </a:r>
            <a:r>
              <a:rPr lang="ru-RU" sz="1600" dirty="0" smtClean="0">
                <a:solidFill>
                  <a:schemeClr val="tx1"/>
                </a:solidFill>
                <a:latin typeface="Times New Roman" pitchFamily="18" charset="0"/>
                <a:cs typeface="Times New Roman" pitchFamily="18" charset="0"/>
              </a:rPr>
              <a:t>».</a:t>
            </a:r>
            <a:r>
              <a:rPr lang="ru-RU" sz="1600" dirty="0">
                <a:solidFill>
                  <a:schemeClr val="tx1"/>
                </a:solidFill>
                <a:latin typeface="Times New Roman" pitchFamily="18" charset="0"/>
                <a:cs typeface="Times New Roman" pitchFamily="18" charset="0"/>
              </a:rPr>
              <a:t> В 1926 году он приступает к созданию тетралогии «Волны Черного моря», куда вошли повести «Белеет парус одинокий» (1936 г.), «Катакомбы» (1951 г.), «Хуторок в степи» (1956 г.), «Зимний ветер» (1960 г.). </a:t>
            </a:r>
          </a:p>
        </p:txBody>
      </p:sp>
      <p:pic>
        <p:nvPicPr>
          <p:cNvPr id="4" name="Рисунок 3" descr="C:\Users\Chitalniy Zal 2\Desktop\513_1.jpg"/>
          <p:cNvPicPr/>
          <p:nvPr/>
        </p:nvPicPr>
        <p:blipFill>
          <a:blip r:embed="rId2">
            <a:extLst>
              <a:ext uri="{28A0092B-C50C-407E-A947-70E740481C1C}">
                <a14:useLocalDpi xmlns:a14="http://schemas.microsoft.com/office/drawing/2010/main" val="0"/>
              </a:ext>
            </a:extLst>
          </a:blip>
          <a:srcRect/>
          <a:stretch>
            <a:fillRect/>
          </a:stretch>
        </p:blipFill>
        <p:spPr bwMode="auto">
          <a:xfrm>
            <a:off x="1245940" y="332656"/>
            <a:ext cx="2232248" cy="3024336"/>
          </a:xfrm>
          <a:prstGeom prst="rect">
            <a:avLst/>
          </a:prstGeom>
          <a:noFill/>
          <a:ln>
            <a:noFill/>
          </a:ln>
        </p:spPr>
      </p:pic>
    </p:spTree>
    <p:extLst>
      <p:ext uri="{BB962C8B-B14F-4D97-AF65-F5344CB8AC3E}">
        <p14:creationId xmlns:p14="http://schemas.microsoft.com/office/powerpoint/2010/main" val="942670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3968" y="803986"/>
            <a:ext cx="3310136" cy="2074005"/>
          </a:xfrm>
        </p:spPr>
        <p:txBody>
          <a:bodyPr/>
          <a:lstStyle/>
          <a:p>
            <a:r>
              <a:rPr lang="ru-RU" sz="4400" b="1" u="sng" dirty="0">
                <a:effectLst>
                  <a:outerShdw blurRad="38100" dist="38100" dir="2700000" algn="tl">
                    <a:srgbClr val="000000">
                      <a:alpha val="43137"/>
                    </a:srgbClr>
                  </a:outerShdw>
                </a:effectLst>
              </a:rPr>
              <a:t>ЧАРЛЬЗ ДИККЕНС</a:t>
            </a:r>
            <a:r>
              <a:rPr lang="ru-RU" sz="4400" dirty="0">
                <a:effectLst>
                  <a:outerShdw blurRad="38100" dist="38100" dir="2700000" algn="tl">
                    <a:srgbClr val="000000">
                      <a:alpha val="43137"/>
                    </a:srgbClr>
                  </a:outerShdw>
                </a:effectLst>
              </a:rPr>
              <a:t> </a:t>
            </a:r>
            <a:r>
              <a:rPr lang="ru-RU" sz="1400" dirty="0" smtClean="0">
                <a:effectLst/>
              </a:rPr>
              <a:t/>
            </a:r>
            <a:br>
              <a:rPr lang="ru-RU" sz="1400" dirty="0" smtClean="0">
                <a:effectLst/>
              </a:rPr>
            </a:br>
            <a:r>
              <a:rPr lang="ru-RU" sz="1800" dirty="0" smtClean="0">
                <a:effectLst/>
              </a:rPr>
              <a:t>(1812 – 1870</a:t>
            </a:r>
            <a:r>
              <a:rPr lang="ru-RU" sz="1800" dirty="0">
                <a:effectLst/>
              </a:rPr>
              <a:t> )</a:t>
            </a:r>
            <a:br>
              <a:rPr lang="ru-RU" sz="1800" dirty="0">
                <a:effectLst/>
              </a:rPr>
            </a:br>
            <a:endParaRPr lang="ru-RU" sz="1800" dirty="0"/>
          </a:p>
        </p:txBody>
      </p:sp>
      <p:sp>
        <p:nvSpPr>
          <p:cNvPr id="3" name="Подзаголовок 2"/>
          <p:cNvSpPr>
            <a:spLocks noGrp="1"/>
          </p:cNvSpPr>
          <p:nvPr>
            <p:ph type="subTitle" idx="1"/>
          </p:nvPr>
        </p:nvSpPr>
        <p:spPr>
          <a:xfrm>
            <a:off x="974580" y="3501008"/>
            <a:ext cx="7269828" cy="2664296"/>
          </a:xfrm>
        </p:spPr>
        <p:txBody>
          <a:bodyPr>
            <a:noAutofit/>
          </a:bodyPr>
          <a:lstStyle/>
          <a:p>
            <a:pPr algn="just" fontAlgn="base"/>
            <a:r>
              <a:rPr lang="ru-RU" sz="1600" dirty="0">
                <a:solidFill>
                  <a:schemeClr val="tx1"/>
                </a:solidFill>
                <a:latin typeface="Times New Roman" pitchFamily="18" charset="0"/>
                <a:cs typeface="Times New Roman" pitchFamily="18" charset="0"/>
              </a:rPr>
              <a:t>	</a:t>
            </a:r>
            <a:r>
              <a:rPr lang="ru-RU" sz="1600" dirty="0" smtClean="0">
                <a:solidFill>
                  <a:schemeClr val="tx1"/>
                </a:solidFill>
                <a:latin typeface="Times New Roman" pitchFamily="18" charset="0"/>
                <a:cs typeface="Times New Roman" pitchFamily="18" charset="0"/>
              </a:rPr>
              <a:t>Английский </a:t>
            </a:r>
            <a:r>
              <a:rPr lang="ru-RU" sz="1600" dirty="0">
                <a:solidFill>
                  <a:schemeClr val="tx1"/>
                </a:solidFill>
                <a:latin typeface="Times New Roman" pitchFamily="18" charset="0"/>
                <a:cs typeface="Times New Roman" pitchFamily="18" charset="0"/>
              </a:rPr>
              <a:t>писатель, романист и </a:t>
            </a:r>
            <a:r>
              <a:rPr lang="ru-RU" sz="1600" dirty="0" smtClean="0">
                <a:solidFill>
                  <a:schemeClr val="tx1"/>
                </a:solidFill>
                <a:latin typeface="Times New Roman" pitchFamily="18" charset="0"/>
                <a:cs typeface="Times New Roman" pitchFamily="18" charset="0"/>
              </a:rPr>
              <a:t>очеркист.</a:t>
            </a:r>
            <a:r>
              <a:rPr lang="ru-RU" sz="1600" dirty="0">
                <a:solidFill>
                  <a:schemeClr val="tx1"/>
                </a:solidFill>
                <a:latin typeface="Times New Roman" pitchFamily="18" charset="0"/>
                <a:cs typeface="Times New Roman" pitchFamily="18" charset="0"/>
              </a:rPr>
              <a:t> </a:t>
            </a:r>
            <a:r>
              <a:rPr lang="ru-RU" sz="1600" dirty="0" smtClean="0">
                <a:solidFill>
                  <a:schemeClr val="tx1"/>
                </a:solidFill>
                <a:latin typeface="Times New Roman" pitchFamily="18" charset="0"/>
                <a:cs typeface="Times New Roman" pitchFamily="18" charset="0"/>
              </a:rPr>
              <a:t>Творчество </a:t>
            </a:r>
            <a:r>
              <a:rPr lang="ru-RU" sz="1600" dirty="0">
                <a:solidFill>
                  <a:schemeClr val="tx1"/>
                </a:solidFill>
                <a:latin typeface="Times New Roman" pitchFamily="18" charset="0"/>
                <a:cs typeface="Times New Roman" pitchFamily="18" charset="0"/>
              </a:rPr>
              <a:t>Диккенса оказало нравственное воздействие на поколения читателей, открывая перед ними духовную красоту людей, такие вечные ценности, как доброта, сострадание, любовь, дружба. Гуманизм, человеколюбие Диккенса были близки русским </a:t>
            </a:r>
            <a:r>
              <a:rPr lang="ru-RU" sz="1600" dirty="0" smtClean="0">
                <a:solidFill>
                  <a:schemeClr val="tx1"/>
                </a:solidFill>
                <a:latin typeface="Times New Roman" pitchFamily="18" charset="0"/>
                <a:cs typeface="Times New Roman" pitchFamily="18" charset="0"/>
              </a:rPr>
              <a:t>писателям. </a:t>
            </a:r>
            <a:r>
              <a:rPr lang="ru-RU" sz="1600" dirty="0">
                <a:solidFill>
                  <a:schemeClr val="tx1"/>
                </a:solidFill>
                <a:latin typeface="Times New Roman" pitchFamily="18" charset="0"/>
                <a:cs typeface="Times New Roman" pitchFamily="18" charset="0"/>
              </a:rPr>
              <a:t>Романы, </a:t>
            </a:r>
            <a:r>
              <a:rPr lang="ru-RU" sz="1600" dirty="0" smtClean="0">
                <a:solidFill>
                  <a:schemeClr val="tx1"/>
                </a:solidFill>
                <a:latin typeface="Times New Roman" pitchFamily="18" charset="0"/>
                <a:cs typeface="Times New Roman" pitchFamily="18" charset="0"/>
              </a:rPr>
              <a:t>написанные </a:t>
            </a:r>
            <a:r>
              <a:rPr lang="ru-RU" sz="1600" dirty="0">
                <a:solidFill>
                  <a:schemeClr val="tx1"/>
                </a:solidFill>
                <a:latin typeface="Times New Roman" pitchFamily="18" charset="0"/>
                <a:cs typeface="Times New Roman" pitchFamily="18" charset="0"/>
              </a:rPr>
              <a:t>Чарльзом Диккенсом</a:t>
            </a:r>
            <a:r>
              <a:rPr lang="ru-RU" sz="1600" dirty="0" smtClean="0">
                <a:solidFill>
                  <a:schemeClr val="tx1"/>
                </a:solidFill>
                <a:latin typeface="Times New Roman" pitchFamily="18" charset="0"/>
                <a:cs typeface="Times New Roman" pitchFamily="18" charset="0"/>
              </a:rPr>
              <a:t>:</a:t>
            </a:r>
            <a:r>
              <a:rPr lang="ru-RU" sz="1600" dirty="0">
                <a:solidFill>
                  <a:schemeClr val="tx1"/>
                </a:solidFill>
                <a:latin typeface="Times New Roman" pitchFamily="18" charset="0"/>
                <a:cs typeface="Times New Roman" pitchFamily="18" charset="0"/>
              </a:rPr>
              <a:t> </a:t>
            </a:r>
            <a:r>
              <a:rPr lang="ru-RU" sz="1600" dirty="0" smtClean="0">
                <a:solidFill>
                  <a:schemeClr val="tx1"/>
                </a:solidFill>
                <a:latin typeface="Times New Roman" pitchFamily="18" charset="0"/>
                <a:cs typeface="Times New Roman" pitchFamily="18" charset="0"/>
              </a:rPr>
              <a:t>«</a:t>
            </a:r>
            <a:r>
              <a:rPr lang="ru-RU" sz="1600" dirty="0">
                <a:solidFill>
                  <a:schemeClr val="tx1"/>
                </a:solidFill>
                <a:latin typeface="Times New Roman" pitchFamily="18" charset="0"/>
                <a:cs typeface="Times New Roman" pitchFamily="18" charset="0"/>
              </a:rPr>
              <a:t>Посмертные записки </a:t>
            </a:r>
            <a:r>
              <a:rPr lang="ru-RU" sz="1600" dirty="0" err="1">
                <a:solidFill>
                  <a:schemeClr val="tx1"/>
                </a:solidFill>
                <a:latin typeface="Times New Roman" pitchFamily="18" charset="0"/>
                <a:cs typeface="Times New Roman" pitchFamily="18" charset="0"/>
              </a:rPr>
              <a:t>Пиквикского</a:t>
            </a:r>
            <a:r>
              <a:rPr lang="ru-RU" sz="1600" dirty="0">
                <a:solidFill>
                  <a:schemeClr val="tx1"/>
                </a:solidFill>
                <a:latin typeface="Times New Roman" pitchFamily="18" charset="0"/>
                <a:cs typeface="Times New Roman" pitchFamily="18" charset="0"/>
              </a:rPr>
              <a:t> клуба</a:t>
            </a:r>
            <a:r>
              <a:rPr lang="ru-RU" sz="1600" dirty="0" smtClean="0">
                <a:solidFill>
                  <a:schemeClr val="tx1"/>
                </a:solidFill>
                <a:latin typeface="Times New Roman" pitchFamily="18" charset="0"/>
                <a:cs typeface="Times New Roman" pitchFamily="18" charset="0"/>
              </a:rPr>
              <a:t>»</a:t>
            </a:r>
            <a:r>
              <a:rPr lang="en-US" sz="1600" dirty="0" smtClean="0">
                <a:solidFill>
                  <a:schemeClr val="tx1"/>
                </a:solidFill>
                <a:latin typeface="Times New Roman" pitchFamily="18" charset="0"/>
                <a:cs typeface="Times New Roman" pitchFamily="18" charset="0"/>
              </a:rPr>
              <a:t>, </a:t>
            </a:r>
            <a:r>
              <a:rPr lang="ru-RU" sz="1600" dirty="0">
                <a:solidFill>
                  <a:schemeClr val="tx1"/>
                </a:solidFill>
                <a:latin typeface="Times New Roman" pitchFamily="18" charset="0"/>
                <a:cs typeface="Times New Roman" pitchFamily="18" charset="0"/>
              </a:rPr>
              <a:t>публиковались ежемесячными выпусками, апрель 1836 — ноябрь </a:t>
            </a:r>
            <a:r>
              <a:rPr lang="ru-RU" sz="1600" dirty="0" smtClean="0">
                <a:solidFill>
                  <a:schemeClr val="tx1"/>
                </a:solidFill>
                <a:latin typeface="Times New Roman" pitchFamily="18" charset="0"/>
                <a:cs typeface="Times New Roman" pitchFamily="18" charset="0"/>
              </a:rPr>
              <a:t>1837; Оливер </a:t>
            </a:r>
            <a:r>
              <a:rPr lang="ru-RU" sz="1600" dirty="0">
                <a:solidFill>
                  <a:schemeClr val="tx1"/>
                </a:solidFill>
                <a:latin typeface="Times New Roman" pitchFamily="18" charset="0"/>
                <a:cs typeface="Times New Roman" pitchFamily="18" charset="0"/>
              </a:rPr>
              <a:t>Твист </a:t>
            </a:r>
            <a:r>
              <a:rPr lang="ru-RU" sz="1600" dirty="0" smtClean="0">
                <a:solidFill>
                  <a:schemeClr val="tx1"/>
                </a:solidFill>
                <a:latin typeface="Times New Roman" pitchFamily="18" charset="0"/>
                <a:cs typeface="Times New Roman" pitchFamily="18" charset="0"/>
              </a:rPr>
              <a:t>, февраль </a:t>
            </a:r>
            <a:r>
              <a:rPr lang="ru-RU" sz="1600" dirty="0">
                <a:solidFill>
                  <a:schemeClr val="tx1"/>
                </a:solidFill>
                <a:latin typeface="Times New Roman" pitchFamily="18" charset="0"/>
                <a:cs typeface="Times New Roman" pitchFamily="18" charset="0"/>
              </a:rPr>
              <a:t>1837 — апрель </a:t>
            </a:r>
            <a:r>
              <a:rPr lang="ru-RU" sz="1600" dirty="0" smtClean="0">
                <a:solidFill>
                  <a:schemeClr val="tx1"/>
                </a:solidFill>
                <a:latin typeface="Times New Roman" pitchFamily="18" charset="0"/>
                <a:cs typeface="Times New Roman" pitchFamily="18" charset="0"/>
              </a:rPr>
              <a:t>1839; Николас </a:t>
            </a:r>
            <a:r>
              <a:rPr lang="ru-RU" sz="1600" dirty="0" err="1">
                <a:solidFill>
                  <a:schemeClr val="tx1"/>
                </a:solidFill>
                <a:latin typeface="Times New Roman" pitchFamily="18" charset="0"/>
                <a:cs typeface="Times New Roman" pitchFamily="18" charset="0"/>
              </a:rPr>
              <a:t>Никльби</a:t>
            </a:r>
            <a:r>
              <a:rPr lang="ru-RU" sz="1600" dirty="0">
                <a:solidFill>
                  <a:schemeClr val="tx1"/>
                </a:solidFill>
                <a:latin typeface="Times New Roman" pitchFamily="18" charset="0"/>
                <a:cs typeface="Times New Roman" pitchFamily="18" charset="0"/>
              </a:rPr>
              <a:t> </a:t>
            </a:r>
            <a:r>
              <a:rPr lang="ru-RU" sz="1600" dirty="0" smtClean="0">
                <a:solidFill>
                  <a:schemeClr val="tx1"/>
                </a:solidFill>
                <a:latin typeface="Times New Roman" pitchFamily="18" charset="0"/>
                <a:cs typeface="Times New Roman" pitchFamily="18" charset="0"/>
              </a:rPr>
              <a:t>,апрель </a:t>
            </a:r>
            <a:r>
              <a:rPr lang="ru-RU" sz="1600" dirty="0">
                <a:solidFill>
                  <a:schemeClr val="tx1"/>
                </a:solidFill>
                <a:latin typeface="Times New Roman" pitchFamily="18" charset="0"/>
                <a:cs typeface="Times New Roman" pitchFamily="18" charset="0"/>
              </a:rPr>
              <a:t>1838 — октябрь </a:t>
            </a:r>
            <a:r>
              <a:rPr lang="ru-RU" sz="1600" dirty="0" smtClean="0">
                <a:solidFill>
                  <a:schemeClr val="tx1"/>
                </a:solidFill>
                <a:latin typeface="Times New Roman" pitchFamily="18" charset="0"/>
                <a:cs typeface="Times New Roman" pitchFamily="18" charset="0"/>
              </a:rPr>
              <a:t>1839; Лавка древностей</a:t>
            </a:r>
            <a:r>
              <a:rPr lang="en-US" sz="1600" dirty="0" smtClean="0">
                <a:solidFill>
                  <a:schemeClr val="tx1"/>
                </a:solidFill>
                <a:latin typeface="Times New Roman" pitchFamily="18" charset="0"/>
                <a:cs typeface="Times New Roman" pitchFamily="18" charset="0"/>
              </a:rPr>
              <a:t>, </a:t>
            </a:r>
            <a:r>
              <a:rPr lang="ru-RU" sz="1600" dirty="0">
                <a:solidFill>
                  <a:schemeClr val="tx1"/>
                </a:solidFill>
                <a:latin typeface="Times New Roman" pitchFamily="18" charset="0"/>
                <a:cs typeface="Times New Roman" pitchFamily="18" charset="0"/>
              </a:rPr>
              <a:t>еженедельные выпуски, апрель 1840 — февраль </a:t>
            </a:r>
            <a:r>
              <a:rPr lang="ru-RU" sz="1600" dirty="0" smtClean="0">
                <a:solidFill>
                  <a:schemeClr val="tx1"/>
                </a:solidFill>
                <a:latin typeface="Times New Roman" pitchFamily="18" charset="0"/>
                <a:cs typeface="Times New Roman" pitchFamily="18" charset="0"/>
              </a:rPr>
              <a:t>1841; </a:t>
            </a:r>
            <a:r>
              <a:rPr lang="ru-RU" sz="1600" dirty="0" err="1" smtClean="0">
                <a:solidFill>
                  <a:schemeClr val="tx1"/>
                </a:solidFill>
                <a:latin typeface="Times New Roman" pitchFamily="18" charset="0"/>
                <a:cs typeface="Times New Roman" pitchFamily="18" charset="0"/>
              </a:rPr>
              <a:t>Барнеби</a:t>
            </a:r>
            <a:r>
              <a:rPr lang="ru-RU" sz="1600" dirty="0" smtClean="0">
                <a:solidFill>
                  <a:schemeClr val="tx1"/>
                </a:solidFill>
                <a:latin typeface="Times New Roman" pitchFamily="18" charset="0"/>
                <a:cs typeface="Times New Roman" pitchFamily="18" charset="0"/>
              </a:rPr>
              <a:t> Радж</a:t>
            </a:r>
            <a:r>
              <a:rPr lang="en-US" sz="1600" dirty="0" smtClean="0">
                <a:solidFill>
                  <a:schemeClr val="tx1"/>
                </a:solidFill>
                <a:latin typeface="Times New Roman" pitchFamily="18" charset="0"/>
                <a:cs typeface="Times New Roman" pitchFamily="18" charset="0"/>
              </a:rPr>
              <a:t>, </a:t>
            </a:r>
            <a:r>
              <a:rPr lang="ru-RU" sz="1600" dirty="0">
                <a:solidFill>
                  <a:schemeClr val="tx1"/>
                </a:solidFill>
                <a:latin typeface="Times New Roman" pitchFamily="18" charset="0"/>
                <a:cs typeface="Times New Roman" pitchFamily="18" charset="0"/>
              </a:rPr>
              <a:t>февраль —ноябрь </a:t>
            </a:r>
            <a:r>
              <a:rPr lang="ru-RU" sz="1600" dirty="0" smtClean="0">
                <a:solidFill>
                  <a:schemeClr val="tx1"/>
                </a:solidFill>
                <a:latin typeface="Times New Roman" pitchFamily="18" charset="0"/>
                <a:cs typeface="Times New Roman" pitchFamily="18" charset="0"/>
              </a:rPr>
              <a:t>1841; Рождественские повести</a:t>
            </a:r>
            <a:r>
              <a:rPr lang="en-US" sz="1600" dirty="0" smtClean="0">
                <a:solidFill>
                  <a:schemeClr val="tx1"/>
                </a:solidFill>
                <a:latin typeface="Times New Roman" pitchFamily="18" charset="0"/>
                <a:cs typeface="Times New Roman" pitchFamily="18" charset="0"/>
              </a:rPr>
              <a:t>:</a:t>
            </a:r>
            <a:r>
              <a:rPr lang="ru-RU" sz="1600" dirty="0">
                <a:solidFill>
                  <a:schemeClr val="tx1"/>
                </a:solidFill>
                <a:latin typeface="Times New Roman" pitchFamily="18" charset="0"/>
                <a:cs typeface="Times New Roman" pitchFamily="18" charset="0"/>
              </a:rPr>
              <a:t> </a:t>
            </a:r>
            <a:r>
              <a:rPr lang="ru-RU" sz="1600" dirty="0" smtClean="0">
                <a:solidFill>
                  <a:schemeClr val="tx1"/>
                </a:solidFill>
                <a:latin typeface="Times New Roman" pitchFamily="18" charset="0"/>
                <a:cs typeface="Times New Roman" pitchFamily="18" charset="0"/>
              </a:rPr>
              <a:t>Рождественская песнь</a:t>
            </a:r>
            <a:r>
              <a:rPr lang="en-US" sz="1600" dirty="0" smtClean="0">
                <a:solidFill>
                  <a:schemeClr val="tx1"/>
                </a:solidFill>
                <a:latin typeface="Times New Roman" pitchFamily="18" charset="0"/>
                <a:cs typeface="Times New Roman" pitchFamily="18" charset="0"/>
              </a:rPr>
              <a:t>, 1843;</a:t>
            </a:r>
            <a:r>
              <a:rPr lang="ru-RU" sz="1600" dirty="0" smtClean="0">
                <a:solidFill>
                  <a:schemeClr val="tx1"/>
                </a:solidFill>
                <a:latin typeface="Times New Roman" pitchFamily="18" charset="0"/>
                <a:cs typeface="Times New Roman" pitchFamily="18" charset="0"/>
              </a:rPr>
              <a:t> Колокола</a:t>
            </a:r>
            <a:r>
              <a:rPr lang="en-US" sz="1600" dirty="0" smtClean="0">
                <a:solidFill>
                  <a:schemeClr val="tx1"/>
                </a:solidFill>
                <a:latin typeface="Times New Roman" pitchFamily="18" charset="0"/>
                <a:cs typeface="Times New Roman" pitchFamily="18" charset="0"/>
              </a:rPr>
              <a:t>, 1844;</a:t>
            </a:r>
            <a:r>
              <a:rPr lang="ru-RU" sz="1600" dirty="0" smtClean="0">
                <a:solidFill>
                  <a:schemeClr val="tx1"/>
                </a:solidFill>
                <a:latin typeface="Times New Roman" pitchFamily="18" charset="0"/>
                <a:cs typeface="Times New Roman" pitchFamily="18" charset="0"/>
              </a:rPr>
              <a:t> Сверчок </a:t>
            </a:r>
            <a:r>
              <a:rPr lang="ru-RU" sz="1600" dirty="0">
                <a:solidFill>
                  <a:schemeClr val="tx1"/>
                </a:solidFill>
                <a:latin typeface="Times New Roman" pitchFamily="18" charset="0"/>
                <a:cs typeface="Times New Roman" pitchFamily="18" charset="0"/>
              </a:rPr>
              <a:t>за </a:t>
            </a:r>
            <a:r>
              <a:rPr lang="ru-RU" sz="1600" dirty="0" smtClean="0">
                <a:solidFill>
                  <a:schemeClr val="tx1"/>
                </a:solidFill>
                <a:latin typeface="Times New Roman" pitchFamily="18" charset="0"/>
                <a:cs typeface="Times New Roman" pitchFamily="18" charset="0"/>
              </a:rPr>
              <a:t>очагом</a:t>
            </a:r>
            <a:r>
              <a:rPr lang="en-US" sz="1600" dirty="0" smtClean="0">
                <a:solidFill>
                  <a:schemeClr val="tx1"/>
                </a:solidFill>
                <a:latin typeface="Times New Roman" pitchFamily="18" charset="0"/>
                <a:cs typeface="Times New Roman" pitchFamily="18" charset="0"/>
              </a:rPr>
              <a:t>, 1845;</a:t>
            </a:r>
            <a:r>
              <a:rPr lang="ru-RU" sz="1600" dirty="0" smtClean="0">
                <a:solidFill>
                  <a:schemeClr val="tx1"/>
                </a:solidFill>
                <a:latin typeface="Times New Roman" pitchFamily="18" charset="0"/>
                <a:cs typeface="Times New Roman" pitchFamily="18" charset="0"/>
              </a:rPr>
              <a:t> Битва жизни </a:t>
            </a:r>
            <a:r>
              <a:rPr lang="en-US" sz="1600" dirty="0" smtClean="0">
                <a:solidFill>
                  <a:schemeClr val="tx1"/>
                </a:solidFill>
                <a:latin typeface="Times New Roman" pitchFamily="18" charset="0"/>
                <a:cs typeface="Times New Roman" pitchFamily="18" charset="0"/>
              </a:rPr>
              <a:t>, 1846;</a:t>
            </a:r>
            <a:r>
              <a:rPr lang="ru-RU" sz="1600" dirty="0" smtClean="0">
                <a:solidFill>
                  <a:schemeClr val="tx1"/>
                </a:solidFill>
                <a:latin typeface="Times New Roman" pitchFamily="18" charset="0"/>
                <a:cs typeface="Times New Roman" pitchFamily="18" charset="0"/>
              </a:rPr>
              <a:t> Гонимый </a:t>
            </a:r>
            <a:r>
              <a:rPr lang="ru-RU" sz="1600" dirty="0">
                <a:solidFill>
                  <a:schemeClr val="tx1"/>
                </a:solidFill>
                <a:latin typeface="Times New Roman" pitchFamily="18" charset="0"/>
                <a:cs typeface="Times New Roman" pitchFamily="18" charset="0"/>
              </a:rPr>
              <a:t>человек </a:t>
            </a:r>
            <a:r>
              <a:rPr lang="ru-RU" sz="1600" dirty="0" smtClean="0">
                <a:solidFill>
                  <a:schemeClr val="tx1"/>
                </a:solidFill>
                <a:latin typeface="Times New Roman" pitchFamily="18" charset="0"/>
                <a:cs typeface="Times New Roman" pitchFamily="18" charset="0"/>
              </a:rPr>
              <a:t>,</a:t>
            </a:r>
            <a:r>
              <a:rPr lang="en-US" sz="1600" dirty="0" smtClean="0">
                <a:solidFill>
                  <a:schemeClr val="tx1"/>
                </a:solidFill>
                <a:latin typeface="Times New Roman" pitchFamily="18" charset="0"/>
                <a:cs typeface="Times New Roman" pitchFamily="18" charset="0"/>
              </a:rPr>
              <a:t>1848</a:t>
            </a:r>
            <a:r>
              <a:rPr lang="ru-RU" sz="1600" dirty="0" smtClean="0">
                <a:solidFill>
                  <a:schemeClr val="tx1"/>
                </a:solidFill>
                <a:latin typeface="Times New Roman" pitchFamily="18" charset="0"/>
                <a:cs typeface="Times New Roman" pitchFamily="18" charset="0"/>
              </a:rPr>
              <a:t> и многие другие.</a:t>
            </a:r>
            <a:endParaRPr lang="en-US" sz="1600" dirty="0">
              <a:solidFill>
                <a:schemeClr val="tx1"/>
              </a:solidFill>
              <a:latin typeface="Times New Roman" pitchFamily="18" charset="0"/>
              <a:cs typeface="Times New Roman" pitchFamily="18" charset="0"/>
            </a:endParaRPr>
          </a:p>
          <a:p>
            <a:pPr algn="just"/>
            <a:endParaRPr lang="ru-RU" sz="1600" dirty="0">
              <a:solidFill>
                <a:schemeClr val="tx1"/>
              </a:solidFill>
              <a:latin typeface="Times New Roman" pitchFamily="18" charset="0"/>
              <a:cs typeface="Times New Roman" pitchFamily="18" charset="0"/>
            </a:endParaRPr>
          </a:p>
        </p:txBody>
      </p:sp>
      <p:pic>
        <p:nvPicPr>
          <p:cNvPr id="4" name="Рисунок 3" descr="C:\Users\Chitalniy Zal 2\Desktop\2894-charlz_dikken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404665"/>
            <a:ext cx="2160240" cy="2872648"/>
          </a:xfrm>
          <a:prstGeom prst="rect">
            <a:avLst/>
          </a:prstGeom>
          <a:noFill/>
          <a:ln>
            <a:noFill/>
          </a:ln>
        </p:spPr>
      </p:pic>
    </p:spTree>
    <p:extLst>
      <p:ext uri="{BB962C8B-B14F-4D97-AF65-F5344CB8AC3E}">
        <p14:creationId xmlns:p14="http://schemas.microsoft.com/office/powerpoint/2010/main" val="1648718094"/>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355976" y="1133752"/>
            <a:ext cx="3744416" cy="1800200"/>
          </a:xfrm>
        </p:spPr>
        <p:txBody>
          <a:bodyPr/>
          <a:lstStyle/>
          <a:p>
            <a:r>
              <a:rPr lang="ru-RU" sz="3600" b="1" u="sng" dirty="0" smtClean="0">
                <a:effectLst>
                  <a:outerShdw blurRad="38100" dist="38100" dir="2700000" algn="tl">
                    <a:srgbClr val="000000">
                      <a:alpha val="43137"/>
                    </a:srgbClr>
                  </a:outerShdw>
                </a:effectLst>
              </a:rPr>
              <a:t>РАСПУТИН        ВАЛЕНТИН     </a:t>
            </a:r>
            <a:r>
              <a:rPr lang="ru-RU" sz="3600" b="1" u="sng" dirty="0">
                <a:effectLst>
                  <a:outerShdw blurRad="38100" dist="38100" dir="2700000" algn="tl">
                    <a:srgbClr val="000000">
                      <a:alpha val="43137"/>
                    </a:srgbClr>
                  </a:outerShdw>
                </a:effectLst>
              </a:rPr>
              <a:t>ГРИГОРЬЕВИЧ  </a:t>
            </a:r>
            <a:r>
              <a:rPr lang="ru-RU" sz="2800" dirty="0">
                <a:effectLst/>
              </a:rPr>
              <a:t/>
            </a:r>
            <a:br>
              <a:rPr lang="ru-RU" sz="2800" dirty="0">
                <a:effectLst/>
              </a:rPr>
            </a:br>
            <a:r>
              <a:rPr lang="ru-RU" sz="1800" dirty="0" smtClean="0">
                <a:effectLst/>
              </a:rPr>
              <a:t>( </a:t>
            </a:r>
            <a:r>
              <a:rPr lang="ru-RU" sz="1800" dirty="0">
                <a:effectLst/>
              </a:rPr>
              <a:t>1937- 2015)</a:t>
            </a:r>
            <a:endParaRPr lang="ru-RU" sz="1800" dirty="0"/>
          </a:p>
        </p:txBody>
      </p:sp>
      <p:sp>
        <p:nvSpPr>
          <p:cNvPr id="3" name="Подзаголовок 2"/>
          <p:cNvSpPr>
            <a:spLocks noGrp="1"/>
          </p:cNvSpPr>
          <p:nvPr>
            <p:ph type="subTitle" idx="1"/>
          </p:nvPr>
        </p:nvSpPr>
        <p:spPr>
          <a:xfrm>
            <a:off x="755576" y="3645024"/>
            <a:ext cx="7704856" cy="3096344"/>
          </a:xfrm>
        </p:spPr>
        <p:txBody>
          <a:bodyPr>
            <a:normAutofit fontScale="92500" lnSpcReduction="20000"/>
          </a:bodyPr>
          <a:lstStyle/>
          <a:p>
            <a:pPr algn="just"/>
            <a:r>
              <a:rPr lang="ru-RU" sz="1600" dirty="0" smtClean="0">
                <a:solidFill>
                  <a:schemeClr val="tx1"/>
                </a:solidFill>
                <a:latin typeface="Times New Roman" pitchFamily="18" charset="0"/>
                <a:cs typeface="Times New Roman" pitchFamily="18" charset="0"/>
              </a:rPr>
              <a:t>	</a:t>
            </a:r>
            <a:r>
              <a:rPr lang="ru-RU" sz="1700" dirty="0" smtClean="0">
                <a:solidFill>
                  <a:schemeClr val="tx1"/>
                </a:solidFill>
                <a:latin typeface="Times New Roman" pitchFamily="18" charset="0"/>
                <a:cs typeface="Times New Roman" pitchFamily="18" charset="0"/>
              </a:rPr>
              <a:t>Российский </a:t>
            </a:r>
            <a:r>
              <a:rPr lang="ru-RU" sz="1700" dirty="0">
                <a:solidFill>
                  <a:schemeClr val="tx1"/>
                </a:solidFill>
                <a:latin typeface="Times New Roman" pitchFamily="18" charset="0"/>
                <a:cs typeface="Times New Roman" pitchFamily="18" charset="0"/>
              </a:rPr>
              <a:t>писатель, лауреат многочисленных государственных премий СССР, публицист и общественный деятель. Он родился 15 марта 1937 года в селе Усть-Уда Восточно-Сибирской (Иркутской) области РФ. Имеет звание Героя Социалистического труда. Писателя нередко называли «певцом деревни», в своих произведениях он прославлял Русь</a:t>
            </a:r>
            <a:r>
              <a:rPr lang="ru-RU" sz="1700" dirty="0" smtClean="0">
                <a:solidFill>
                  <a:schemeClr val="tx1"/>
                </a:solidFill>
                <a:latin typeface="Times New Roman" pitchFamily="18" charset="0"/>
                <a:cs typeface="Times New Roman" pitchFamily="18" charset="0"/>
              </a:rPr>
              <a:t>.</a:t>
            </a:r>
            <a:r>
              <a:rPr lang="ru-RU" sz="1700" dirty="0">
                <a:solidFill>
                  <a:schemeClr val="tx1"/>
                </a:solidFill>
                <a:latin typeface="Times New Roman" pitchFamily="18" charset="0"/>
                <a:cs typeface="Times New Roman" pitchFamily="18" charset="0"/>
              </a:rPr>
              <a:t> Самые известные произведения Валентина Распутина </a:t>
            </a:r>
            <a:r>
              <a:rPr lang="ru-RU" sz="1700" dirty="0" err="1">
                <a:solidFill>
                  <a:schemeClr val="tx1"/>
                </a:solidFill>
                <a:latin typeface="Times New Roman" pitchFamily="18" charset="0"/>
                <a:cs typeface="Times New Roman" pitchFamily="18" charset="0"/>
              </a:rPr>
              <a:t>автобиографичны</a:t>
            </a:r>
            <a:r>
              <a:rPr lang="ru-RU" sz="1700" dirty="0">
                <a:solidFill>
                  <a:schemeClr val="tx1"/>
                </a:solidFill>
                <a:latin typeface="Times New Roman" pitchFamily="18" charset="0"/>
                <a:cs typeface="Times New Roman" pitchFamily="18" charset="0"/>
              </a:rPr>
              <a:t>. Например, вошедший в школьную программу рассказ «Уроки французского» основан на впечатлениях будущего писателя, который ходил в школу за 50 км от дома. Другой знаменитый рассказ, «Прощание с Матёрой», посвящённый переселению деревни из-за строительства водохранилища, перекликается с судьбой родного села писателя, которое тоже было затоплено во время строительства Братской ГЭС. Проза Валентина Распутина реалистична. Для неё характерно проникновение в жизнь простого народа и внимание к вопросам нравственности.</a:t>
            </a:r>
            <a:endParaRPr lang="ru-RU" sz="1700" dirty="0" smtClean="0">
              <a:solidFill>
                <a:schemeClr val="tx1"/>
              </a:solidFill>
              <a:latin typeface="Times New Roman" pitchFamily="18" charset="0"/>
              <a:cs typeface="Times New Roman" pitchFamily="18" charset="0"/>
            </a:endParaRPr>
          </a:p>
          <a:p>
            <a:pPr algn="just"/>
            <a:r>
              <a:rPr lang="ru-RU" sz="1600" dirty="0">
                <a:solidFill>
                  <a:schemeClr val="tx1"/>
                </a:solidFill>
                <a:latin typeface="Times New Roman" pitchFamily="18" charset="0"/>
                <a:cs typeface="Times New Roman" pitchFamily="18" charset="0"/>
              </a:rPr>
              <a:t/>
            </a:r>
            <a:br>
              <a:rPr lang="ru-RU" sz="1600" dirty="0">
                <a:solidFill>
                  <a:schemeClr val="tx1"/>
                </a:solidFill>
                <a:latin typeface="Times New Roman" pitchFamily="18" charset="0"/>
                <a:cs typeface="Times New Roman" pitchFamily="18" charset="0"/>
              </a:rPr>
            </a:br>
            <a:endParaRPr lang="ru-RU" sz="1600" dirty="0">
              <a:solidFill>
                <a:schemeClr val="tx1"/>
              </a:solidFill>
              <a:latin typeface="Times New Roman" pitchFamily="18" charset="0"/>
              <a:cs typeface="Times New Roman" pitchFamily="18" charset="0"/>
            </a:endParaRPr>
          </a:p>
        </p:txBody>
      </p:sp>
      <p:pic>
        <p:nvPicPr>
          <p:cNvPr id="4" name="Рисунок 3" descr="C:\Users\Chitalniy Zal 2\Desktop\Rasputin3 (1).jpg"/>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32656"/>
            <a:ext cx="2304256" cy="3033344"/>
          </a:xfrm>
          <a:prstGeom prst="rect">
            <a:avLst/>
          </a:prstGeom>
          <a:noFill/>
          <a:ln>
            <a:noFill/>
          </a:ln>
        </p:spPr>
      </p:pic>
    </p:spTree>
    <p:extLst>
      <p:ext uri="{BB962C8B-B14F-4D97-AF65-F5344CB8AC3E}">
        <p14:creationId xmlns:p14="http://schemas.microsoft.com/office/powerpoint/2010/main" val="273484987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4211960" y="1196752"/>
            <a:ext cx="4320480" cy="1447800"/>
          </a:xfrm>
        </p:spPr>
        <p:txBody>
          <a:bodyPr/>
          <a:lstStyle/>
          <a:p>
            <a:r>
              <a:rPr lang="ru-RU" sz="3600" b="1" u="sng" cap="all" dirty="0">
                <a:effectLst>
                  <a:outerShdw blurRad="38100" dist="38100" dir="2700000" algn="tl">
                    <a:srgbClr val="000000">
                      <a:alpha val="43137"/>
                    </a:srgbClr>
                  </a:outerShdw>
                </a:effectLst>
              </a:rPr>
              <a:t>КАВЕРИН ВЕНИАМИН АЛЕКСАНДРОВИЧ</a:t>
            </a:r>
            <a:r>
              <a:rPr lang="ru-RU" sz="3600" b="1" cap="all" dirty="0">
                <a:effectLst/>
              </a:rPr>
              <a:t/>
            </a:r>
            <a:br>
              <a:rPr lang="ru-RU" sz="3600" b="1" cap="all" dirty="0">
                <a:effectLst/>
              </a:rPr>
            </a:br>
            <a:r>
              <a:rPr lang="ru-RU" sz="1800" i="1" dirty="0">
                <a:effectLst/>
              </a:rPr>
              <a:t>(1902 - 1989)</a:t>
            </a:r>
            <a:endParaRPr lang="ru-RU" sz="1800" dirty="0"/>
          </a:p>
        </p:txBody>
      </p:sp>
      <p:sp>
        <p:nvSpPr>
          <p:cNvPr id="5" name="Подзаголовок 4"/>
          <p:cNvSpPr>
            <a:spLocks noGrp="1"/>
          </p:cNvSpPr>
          <p:nvPr>
            <p:ph type="subTitle" idx="1"/>
          </p:nvPr>
        </p:nvSpPr>
        <p:spPr>
          <a:xfrm>
            <a:off x="611560" y="3789040"/>
            <a:ext cx="7920880" cy="2383160"/>
          </a:xfrm>
        </p:spPr>
        <p:txBody>
          <a:bodyPr>
            <a:noAutofit/>
          </a:bodyPr>
          <a:lstStyle/>
          <a:p>
            <a:pPr algn="just" fontAlgn="base"/>
            <a:r>
              <a:rPr lang="ru-RU" sz="1600" dirty="0">
                <a:solidFill>
                  <a:schemeClr val="tx1"/>
                </a:solidFill>
                <a:latin typeface="Times New Roman" pitchFamily="18" charset="0"/>
                <a:cs typeface="Times New Roman" pitchFamily="18" charset="0"/>
              </a:rPr>
              <a:t>Родился 19 </a:t>
            </a:r>
            <a:r>
              <a:rPr lang="ru-RU" sz="1600" dirty="0" smtClean="0">
                <a:solidFill>
                  <a:schemeClr val="tx1"/>
                </a:solidFill>
                <a:latin typeface="Times New Roman" pitchFamily="18" charset="0"/>
                <a:cs typeface="Times New Roman" pitchFamily="18" charset="0"/>
              </a:rPr>
              <a:t>апреля во </a:t>
            </a:r>
            <a:r>
              <a:rPr lang="ru-RU" sz="1600" dirty="0">
                <a:solidFill>
                  <a:schemeClr val="tx1"/>
                </a:solidFill>
                <a:latin typeface="Times New Roman" pitchFamily="18" charset="0"/>
                <a:cs typeface="Times New Roman" pitchFamily="18" charset="0"/>
              </a:rPr>
              <a:t>Пскове в семье музыканта</a:t>
            </a:r>
            <a:r>
              <a:rPr lang="ru-RU" sz="1600" dirty="0" smtClean="0">
                <a:solidFill>
                  <a:schemeClr val="tx1"/>
                </a:solidFill>
                <a:latin typeface="Times New Roman" pitchFamily="18" charset="0"/>
                <a:cs typeface="Times New Roman" pitchFamily="18" charset="0"/>
              </a:rPr>
              <a:t>. </a:t>
            </a:r>
            <a:r>
              <a:rPr lang="ru-RU" sz="1600" dirty="0">
                <a:solidFill>
                  <a:schemeClr val="tx1"/>
                </a:solidFill>
                <a:latin typeface="Times New Roman" pitchFamily="18" charset="0"/>
                <a:cs typeface="Times New Roman" pitchFamily="18" charset="0"/>
              </a:rPr>
              <a:t>Славу Каверину принесли романы «Исполнение желаний» (1934—1936 гг.), «Два капитана» (1938—1944 гг.), «Открытая книга» (1949—1956 гг</a:t>
            </a:r>
            <a:r>
              <a:rPr lang="ru-RU" sz="1600" dirty="0" smtClean="0">
                <a:solidFill>
                  <a:schemeClr val="tx1"/>
                </a:solidFill>
                <a:latin typeface="Times New Roman" pitchFamily="18" charset="0"/>
                <a:cs typeface="Times New Roman" pitchFamily="18" charset="0"/>
              </a:rPr>
              <a:t>.). За </a:t>
            </a:r>
            <a:r>
              <a:rPr lang="ru-RU" sz="1600" dirty="0">
                <a:solidFill>
                  <a:schemeClr val="tx1"/>
                </a:solidFill>
                <a:latin typeface="Times New Roman" pitchFamily="18" charset="0"/>
                <a:cs typeface="Times New Roman" pitchFamily="18" charset="0"/>
              </a:rPr>
              <a:t>«Два капитана» он получил Сталинскую премию (1942 г.); книга выдержала десятки изданий, две экранизации. На сюжет романа поставлен мюзикл «Норд-Ост» (2002 г</a:t>
            </a:r>
            <a:r>
              <a:rPr lang="ru-RU" sz="1600" dirty="0" smtClean="0">
                <a:solidFill>
                  <a:schemeClr val="tx1"/>
                </a:solidFill>
                <a:latin typeface="Times New Roman" pitchFamily="18" charset="0"/>
                <a:cs typeface="Times New Roman" pitchFamily="18" charset="0"/>
              </a:rPr>
              <a:t>.). Каверину </a:t>
            </a:r>
            <a:r>
              <a:rPr lang="ru-RU" sz="1600" dirty="0">
                <a:solidFill>
                  <a:schemeClr val="tx1"/>
                </a:solidFill>
                <a:latin typeface="Times New Roman" pitchFamily="18" charset="0"/>
                <a:cs typeface="Times New Roman" pitchFamily="18" charset="0"/>
              </a:rPr>
              <a:t>принадлежат также повести «Двойной портрет» (1964 г.), «Школьный спектакль» (1968 г.), «</a:t>
            </a:r>
            <a:r>
              <a:rPr lang="ru-RU" sz="1600" dirty="0" err="1">
                <a:solidFill>
                  <a:schemeClr val="tx1"/>
                </a:solidFill>
                <a:latin typeface="Times New Roman" pitchFamily="18" charset="0"/>
                <a:cs typeface="Times New Roman" pitchFamily="18" charset="0"/>
              </a:rPr>
              <a:t>Верлиока</a:t>
            </a:r>
            <a:r>
              <a:rPr lang="ru-RU" sz="1600" dirty="0">
                <a:solidFill>
                  <a:schemeClr val="tx1"/>
                </a:solidFill>
                <a:latin typeface="Times New Roman" pitchFamily="18" charset="0"/>
                <a:cs typeface="Times New Roman" pitchFamily="18" charset="0"/>
              </a:rPr>
              <a:t>» (1982 г.), «Загадка» (1984 г.); романы «Перед зеркалом» (1972 г.) — о русской </a:t>
            </a:r>
            <a:r>
              <a:rPr lang="ru-RU" sz="1600" dirty="0" smtClean="0">
                <a:solidFill>
                  <a:schemeClr val="tx1"/>
                </a:solidFill>
                <a:latin typeface="Times New Roman" pitchFamily="18" charset="0"/>
                <a:cs typeface="Times New Roman" pitchFamily="18" charset="0"/>
              </a:rPr>
              <a:t>художнице - </a:t>
            </a:r>
            <a:r>
              <a:rPr lang="ru-RU" sz="1600" dirty="0">
                <a:solidFill>
                  <a:schemeClr val="tx1"/>
                </a:solidFill>
                <a:latin typeface="Times New Roman" pitchFamily="18" charset="0"/>
                <a:cs typeface="Times New Roman" pitchFamily="18" charset="0"/>
              </a:rPr>
              <a:t>эмигрантке, «Двухчасовая прогулка» (1978 г.) — о проблеме нравственности в науке, «Над потаённой строкой» (1989 г.) — о военной поре.</a:t>
            </a:r>
          </a:p>
          <a:p>
            <a:pPr algn="just"/>
            <a:endParaRPr lang="ru-RU" sz="1600" dirty="0">
              <a:solidFill>
                <a:schemeClr val="tx1"/>
              </a:solidFill>
              <a:latin typeface="Times New Roman" pitchFamily="18" charset="0"/>
              <a:cs typeface="Times New Roman" pitchFamily="18" charset="0"/>
            </a:endParaRPr>
          </a:p>
        </p:txBody>
      </p:sp>
      <p:pic>
        <p:nvPicPr>
          <p:cNvPr id="1026" name="Picture 2" descr="C:\Users\Chitalniy Zal 2\Desktop\396061_20_i_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60648"/>
            <a:ext cx="2232248" cy="3153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965086"/>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355976" y="971972"/>
            <a:ext cx="3166120" cy="1591816"/>
          </a:xfrm>
        </p:spPr>
        <p:txBody>
          <a:bodyPr/>
          <a:lstStyle/>
          <a:p>
            <a:r>
              <a:rPr lang="ru-RU" sz="3200" b="1" u="sng" cap="all" dirty="0">
                <a:effectLst>
                  <a:outerShdw blurRad="38100" dist="38100" dir="2700000" algn="tl">
                    <a:srgbClr val="000000">
                      <a:alpha val="43137"/>
                    </a:srgbClr>
                  </a:outerShdw>
                </a:effectLst>
              </a:rPr>
              <a:t>ПАУСТОВСКИЙ КОНСТАНТИН ГЕОРГИЕВИЧ</a:t>
            </a:r>
            <a:br>
              <a:rPr lang="ru-RU" sz="3200" b="1" u="sng" cap="all" dirty="0">
                <a:effectLst>
                  <a:outerShdw blurRad="38100" dist="38100" dir="2700000" algn="tl">
                    <a:srgbClr val="000000">
                      <a:alpha val="43137"/>
                    </a:srgbClr>
                  </a:outerShdw>
                </a:effectLst>
              </a:rPr>
            </a:br>
            <a:r>
              <a:rPr lang="ru-RU" sz="1800" i="1" dirty="0">
                <a:effectLst/>
              </a:rPr>
              <a:t>(1892 - 1968)</a:t>
            </a:r>
            <a:endParaRPr lang="ru-RU" sz="1800" dirty="0"/>
          </a:p>
        </p:txBody>
      </p:sp>
      <p:sp>
        <p:nvSpPr>
          <p:cNvPr id="3" name="Подзаголовок 2"/>
          <p:cNvSpPr>
            <a:spLocks noGrp="1"/>
          </p:cNvSpPr>
          <p:nvPr>
            <p:ph type="subTitle" idx="1"/>
          </p:nvPr>
        </p:nvSpPr>
        <p:spPr>
          <a:xfrm>
            <a:off x="251520" y="3068960"/>
            <a:ext cx="8712968" cy="3528392"/>
          </a:xfrm>
        </p:spPr>
        <p:txBody>
          <a:bodyPr>
            <a:noAutofit/>
          </a:bodyPr>
          <a:lstStyle/>
          <a:p>
            <a:pPr algn="just"/>
            <a:r>
              <a:rPr lang="ru-RU" sz="1600" dirty="0">
                <a:solidFill>
                  <a:schemeClr val="tx1"/>
                </a:solidFill>
                <a:latin typeface="Times New Roman" pitchFamily="18" charset="0"/>
                <a:cs typeface="Times New Roman" pitchFamily="18" charset="0"/>
              </a:rPr>
              <a:t>Родился 31 </a:t>
            </a:r>
            <a:r>
              <a:rPr lang="ru-RU" sz="1600" dirty="0" smtClean="0">
                <a:solidFill>
                  <a:schemeClr val="tx1"/>
                </a:solidFill>
                <a:latin typeface="Times New Roman" pitchFamily="18" charset="0"/>
                <a:cs typeface="Times New Roman" pitchFamily="18" charset="0"/>
              </a:rPr>
              <a:t>мая в </a:t>
            </a:r>
            <a:r>
              <a:rPr lang="ru-RU" sz="1600" dirty="0">
                <a:solidFill>
                  <a:schemeClr val="tx1"/>
                </a:solidFill>
                <a:latin typeface="Times New Roman" pitchFamily="18" charset="0"/>
                <a:cs typeface="Times New Roman" pitchFamily="18" charset="0"/>
              </a:rPr>
              <a:t>Москве в Гранатном переулке, в семье железнодорожного статистика, но, несмотря на профессию, неисправимого мечтателя</a:t>
            </a:r>
            <a:r>
              <a:rPr lang="ru-RU" sz="1600" dirty="0" smtClean="0">
                <a:solidFill>
                  <a:schemeClr val="tx1"/>
                </a:solidFill>
                <a:latin typeface="Times New Roman" pitchFamily="18" charset="0"/>
                <a:cs typeface="Times New Roman" pitchFamily="18" charset="0"/>
              </a:rPr>
              <a:t>. </a:t>
            </a:r>
            <a:r>
              <a:rPr lang="ru-RU" sz="1600" dirty="0">
                <a:solidFill>
                  <a:schemeClr val="tx1"/>
                </a:solidFill>
                <a:latin typeface="Times New Roman" pitchFamily="18" charset="0"/>
                <a:cs typeface="Times New Roman" pitchFamily="18" charset="0"/>
              </a:rPr>
              <a:t>Если рассматривать краткую биографию Паустовского, в 1916 году было начато его первое произведение «Романтики</a:t>
            </a:r>
            <a:r>
              <a:rPr lang="ru-RU" sz="1600" dirty="0" smtClean="0">
                <a:solidFill>
                  <a:schemeClr val="tx1"/>
                </a:solidFill>
                <a:latin typeface="Times New Roman" pitchFamily="18" charset="0"/>
                <a:cs typeface="Times New Roman" pitchFamily="18" charset="0"/>
              </a:rPr>
              <a:t>». </a:t>
            </a:r>
            <a:r>
              <a:rPr lang="ru-RU" sz="1600" dirty="0">
                <a:solidFill>
                  <a:schemeClr val="tx1"/>
                </a:solidFill>
                <a:latin typeface="Times New Roman" pitchFamily="18" charset="0"/>
                <a:cs typeface="Times New Roman" pitchFamily="18" charset="0"/>
              </a:rPr>
              <a:t>Работа над этим романом продолжалась целых 7 лет и была окончена в 1923 году, а напечатан роман был лишь </a:t>
            </a:r>
            <a:r>
              <a:rPr lang="ru-RU" sz="1600" dirty="0" smtClean="0">
                <a:solidFill>
                  <a:schemeClr val="tx1"/>
                </a:solidFill>
                <a:latin typeface="Times New Roman" pitchFamily="18" charset="0"/>
                <a:cs typeface="Times New Roman" pitchFamily="18" charset="0"/>
              </a:rPr>
              <a:t>в 1935 году.</a:t>
            </a:r>
            <a:r>
              <a:rPr lang="ru-RU" sz="1600" dirty="0">
                <a:solidFill>
                  <a:schemeClr val="tx1"/>
                </a:solidFill>
                <a:latin typeface="Times New Roman" pitchFamily="18" charset="0"/>
                <a:cs typeface="Times New Roman" pitchFamily="18" charset="0"/>
              </a:rPr>
              <a:t> </a:t>
            </a:r>
            <a:r>
              <a:rPr lang="ru-RU" sz="1600" dirty="0" smtClean="0">
                <a:solidFill>
                  <a:schemeClr val="tx1"/>
                </a:solidFill>
                <a:latin typeface="Times New Roman" pitchFamily="18" charset="0"/>
                <a:cs typeface="Times New Roman" pitchFamily="18" charset="0"/>
              </a:rPr>
              <a:t>Когда </a:t>
            </a:r>
            <a:r>
              <a:rPr lang="ru-RU" sz="1600" dirty="0">
                <a:solidFill>
                  <a:schemeClr val="tx1"/>
                </a:solidFill>
                <a:latin typeface="Times New Roman" pitchFamily="18" charset="0"/>
                <a:cs typeface="Times New Roman" pitchFamily="18" charset="0"/>
              </a:rPr>
              <a:t>гражданская война закончилась, Паустовский обосновался в Киеве, но и там не задержался надолго. </a:t>
            </a:r>
            <a:r>
              <a:rPr lang="ru-RU" sz="1600" dirty="0" smtClean="0">
                <a:solidFill>
                  <a:schemeClr val="tx1"/>
                </a:solidFill>
                <a:latin typeface="Times New Roman" pitchFamily="18" charset="0"/>
                <a:cs typeface="Times New Roman" pitchFamily="18" charset="0"/>
              </a:rPr>
              <a:t>Во </a:t>
            </a:r>
            <a:r>
              <a:rPr lang="ru-RU" sz="1600" dirty="0">
                <a:solidFill>
                  <a:schemeClr val="tx1"/>
                </a:solidFill>
                <a:latin typeface="Times New Roman" pitchFamily="18" charset="0"/>
                <a:cs typeface="Times New Roman" pitchFamily="18" charset="0"/>
              </a:rPr>
              <a:t>время поездок старался свои впечатления переносить на бумагу. Лишь в 1920-х годах в биографии Константина Георгиевича Паустовского произведения стали </a:t>
            </a:r>
            <a:r>
              <a:rPr lang="ru-RU" sz="1600" dirty="0" smtClean="0">
                <a:solidFill>
                  <a:schemeClr val="tx1"/>
                </a:solidFill>
                <a:latin typeface="Times New Roman" pitchFamily="18" charset="0"/>
                <a:cs typeface="Times New Roman" pitchFamily="18" charset="0"/>
              </a:rPr>
              <a:t>печататься. Первый </a:t>
            </a:r>
            <a:r>
              <a:rPr lang="ru-RU" sz="1600" dirty="0">
                <a:solidFill>
                  <a:schemeClr val="tx1"/>
                </a:solidFill>
                <a:latin typeface="Times New Roman" pitchFamily="18" charset="0"/>
                <a:cs typeface="Times New Roman" pitchFamily="18" charset="0"/>
              </a:rPr>
              <a:t>сборник рассказов «Встречные корабли» вышел в свет в 1928 </a:t>
            </a:r>
            <a:r>
              <a:rPr lang="ru-RU" sz="1600" dirty="0" smtClean="0">
                <a:solidFill>
                  <a:schemeClr val="tx1"/>
                </a:solidFill>
                <a:latin typeface="Times New Roman" pitchFamily="18" charset="0"/>
                <a:cs typeface="Times New Roman" pitchFamily="18" charset="0"/>
              </a:rPr>
              <a:t>году. Популярность </a:t>
            </a:r>
            <a:r>
              <a:rPr lang="ru-RU" sz="1600" dirty="0">
                <a:solidFill>
                  <a:schemeClr val="tx1"/>
                </a:solidFill>
                <a:latin typeface="Times New Roman" pitchFamily="18" charset="0"/>
                <a:cs typeface="Times New Roman" pitchFamily="18" charset="0"/>
              </a:rPr>
              <a:t>писателю приносит повесть «Кара-Бугаз», напечатанная в 1932 году в издательстве «Молодая гвардия». Она была хорошо принята критиками, и они сразу выделили Паустовского среди прочих советских </a:t>
            </a:r>
            <a:r>
              <a:rPr lang="ru-RU" sz="1600" dirty="0" smtClean="0">
                <a:solidFill>
                  <a:schemeClr val="tx1"/>
                </a:solidFill>
                <a:latin typeface="Times New Roman" pitchFamily="18" charset="0"/>
                <a:cs typeface="Times New Roman" pitchFamily="18" charset="0"/>
              </a:rPr>
              <a:t>писателей. Особое </a:t>
            </a:r>
            <a:r>
              <a:rPr lang="ru-RU" sz="1600" dirty="0">
                <a:solidFill>
                  <a:schemeClr val="tx1"/>
                </a:solidFill>
                <a:latin typeface="Times New Roman" pitchFamily="18" charset="0"/>
                <a:cs typeface="Times New Roman" pitchFamily="18" charset="0"/>
              </a:rPr>
              <a:t>место в творчестве писателя занимают рассказы и сказки о природе и животных для детей. Среди них: «Теплый хлеб», «Стальное колечко», «Заячьи лапы», «Барсучий нос», «Кот Ворюга» и многие другие.</a:t>
            </a:r>
          </a:p>
          <a:p>
            <a:pPr algn="just"/>
            <a:r>
              <a:rPr lang="ru-RU" sz="1600" dirty="0"/>
              <a:t/>
            </a:r>
            <a:br>
              <a:rPr lang="ru-RU" sz="1600" dirty="0"/>
            </a:br>
            <a:r>
              <a:rPr lang="ru-RU" sz="1600" dirty="0"/>
              <a:t/>
            </a:r>
            <a:br>
              <a:rPr lang="ru-RU" sz="1600" dirty="0"/>
            </a:br>
            <a:endParaRPr lang="ru-RU" sz="1600" dirty="0" smtClean="0"/>
          </a:p>
          <a:p>
            <a:pPr algn="just"/>
            <a:r>
              <a:rPr lang="ru-RU" sz="1600" dirty="0"/>
              <a:t/>
            </a:r>
            <a:br>
              <a:rPr lang="ru-RU" sz="1600" dirty="0"/>
            </a:br>
            <a:r>
              <a:rPr lang="ru-RU" sz="1600" dirty="0"/>
              <a:t/>
            </a:r>
            <a:br>
              <a:rPr lang="ru-RU" sz="1600" dirty="0"/>
            </a:br>
            <a:endParaRPr lang="ru-RU" sz="1600" dirty="0"/>
          </a:p>
        </p:txBody>
      </p:sp>
      <p:pic>
        <p:nvPicPr>
          <p:cNvPr id="2050" name="Picture 2" descr="C:\Users\Chitalniy Zal 2\Desktop\paustovski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404664"/>
            <a:ext cx="2044824" cy="2726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70323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635896" y="796887"/>
            <a:ext cx="5040560" cy="1912033"/>
          </a:xfrm>
        </p:spPr>
        <p:txBody>
          <a:bodyPr/>
          <a:lstStyle/>
          <a:p>
            <a:r>
              <a:rPr lang="ru-RU" sz="3600" b="1" u="sng" cap="all" dirty="0">
                <a:effectLst>
                  <a:outerShdw blurRad="38100" dist="38100" dir="2700000" algn="tl">
                    <a:srgbClr val="000000">
                      <a:alpha val="43137"/>
                    </a:srgbClr>
                  </a:outerShdw>
                </a:effectLst>
              </a:rPr>
              <a:t>РОЖДЕСТВЕНСКИЙ РОБЕРТ ИВАНОВИЧ</a:t>
            </a:r>
            <a:r>
              <a:rPr lang="ru-RU" sz="3600" b="1" cap="all" dirty="0">
                <a:effectLst>
                  <a:outerShdw blurRad="38100" dist="38100" dir="2700000" algn="tl">
                    <a:srgbClr val="000000">
                      <a:alpha val="43137"/>
                    </a:srgbClr>
                  </a:outerShdw>
                </a:effectLst>
              </a:rPr>
              <a:t/>
            </a:r>
            <a:br>
              <a:rPr lang="ru-RU" sz="3600" b="1" cap="all" dirty="0">
                <a:effectLst>
                  <a:outerShdw blurRad="38100" dist="38100" dir="2700000" algn="tl">
                    <a:srgbClr val="000000">
                      <a:alpha val="43137"/>
                    </a:srgbClr>
                  </a:outerShdw>
                </a:effectLst>
              </a:rPr>
            </a:br>
            <a:r>
              <a:rPr lang="ru-RU" sz="1800" i="1" dirty="0">
                <a:effectLst/>
              </a:rPr>
              <a:t>(1932 - 1994)</a:t>
            </a:r>
            <a:endParaRPr lang="ru-RU" sz="1800" dirty="0"/>
          </a:p>
        </p:txBody>
      </p:sp>
      <p:sp>
        <p:nvSpPr>
          <p:cNvPr id="3" name="Подзаголовок 2"/>
          <p:cNvSpPr>
            <a:spLocks noGrp="1"/>
          </p:cNvSpPr>
          <p:nvPr>
            <p:ph type="subTitle" idx="1"/>
          </p:nvPr>
        </p:nvSpPr>
        <p:spPr>
          <a:xfrm>
            <a:off x="755576" y="3861048"/>
            <a:ext cx="7848872" cy="2311152"/>
          </a:xfrm>
        </p:spPr>
        <p:txBody>
          <a:bodyPr>
            <a:normAutofit/>
          </a:bodyPr>
          <a:lstStyle/>
          <a:p>
            <a:pPr algn="just"/>
            <a:r>
              <a:rPr lang="ru-RU" sz="1600" dirty="0">
                <a:solidFill>
                  <a:schemeClr val="tx1"/>
                </a:solidFill>
                <a:latin typeface="Times New Roman" pitchFamily="18" charset="0"/>
                <a:cs typeface="Times New Roman" pitchFamily="18" charset="0"/>
              </a:rPr>
              <a:t>Родился 20 июня в селе Косиха Алтайского края в семье военнослужащего.  Первым изданным сборником стала книга «Флаги весны» (1955). За ней последовали «Испытание», «Дрейфующий проспект», «Ровеснику», «Голос города», «Это время», «Возраст»; поэмы «Реквием», «Письмо в тридцатый век», «210 шагов». Рождественский проявил себя как один из представителей (наряду с Е.А. Евтушенко, А.А. Вознесенским, Б.А. Ахмадулиной) «молодой поэзии» 1960-х. Его творчество отличала не только искренность и свежесть поэтического языка, но и ярко выраженная гражданственность, </a:t>
            </a:r>
            <a:r>
              <a:rPr lang="ru-RU" sz="1600" dirty="0" smtClean="0">
                <a:solidFill>
                  <a:schemeClr val="tx1"/>
                </a:solidFill>
                <a:latin typeface="Times New Roman" pitchFamily="18" charset="0"/>
                <a:cs typeface="Times New Roman" pitchFamily="18" charset="0"/>
              </a:rPr>
              <a:t>масштабность </a:t>
            </a:r>
            <a:r>
              <a:rPr lang="ru-RU" sz="1600" dirty="0">
                <a:solidFill>
                  <a:schemeClr val="tx1"/>
                </a:solidFill>
                <a:latin typeface="Times New Roman" pitchFamily="18" charset="0"/>
                <a:cs typeface="Times New Roman" pitchFamily="18" charset="0"/>
              </a:rPr>
              <a:t>и контрастность изображения. </a:t>
            </a:r>
          </a:p>
        </p:txBody>
      </p:sp>
      <p:pic>
        <p:nvPicPr>
          <p:cNvPr id="3075" name="Picture 3" descr="C:\Users\Chitalniy Zal 2\Desktop\3431.236x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04664"/>
            <a:ext cx="1990713"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64122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355976" y="1412776"/>
            <a:ext cx="3310136" cy="1440160"/>
          </a:xfrm>
        </p:spPr>
        <p:txBody>
          <a:bodyPr/>
          <a:lstStyle/>
          <a:p>
            <a:r>
              <a:rPr lang="ru-RU" sz="3200" b="1" u="sng" cap="all" dirty="0">
                <a:effectLst>
                  <a:outerShdw blurRad="38100" dist="38100" dir="2700000" algn="tl">
                    <a:srgbClr val="000000">
                      <a:alpha val="43137"/>
                    </a:srgbClr>
                  </a:outerShdw>
                </a:effectLst>
              </a:rPr>
              <a:t>ШАЛАМОВ ВАРЛАМ ТИХОНОВИЧ</a:t>
            </a:r>
            <a:br>
              <a:rPr lang="ru-RU" sz="3200" b="1" u="sng" cap="all" dirty="0">
                <a:effectLst>
                  <a:outerShdw blurRad="38100" dist="38100" dir="2700000" algn="tl">
                    <a:srgbClr val="000000">
                      <a:alpha val="43137"/>
                    </a:srgbClr>
                  </a:outerShdw>
                </a:effectLst>
              </a:rPr>
            </a:br>
            <a:r>
              <a:rPr lang="ru-RU" sz="1800" i="1" dirty="0">
                <a:effectLst/>
              </a:rPr>
              <a:t>(1907 - 1982)</a:t>
            </a:r>
            <a:endParaRPr lang="ru-RU" sz="1800" dirty="0"/>
          </a:p>
        </p:txBody>
      </p:sp>
      <p:sp>
        <p:nvSpPr>
          <p:cNvPr id="3" name="Подзаголовок 2"/>
          <p:cNvSpPr>
            <a:spLocks noGrp="1"/>
          </p:cNvSpPr>
          <p:nvPr>
            <p:ph type="subTitle" idx="1"/>
          </p:nvPr>
        </p:nvSpPr>
        <p:spPr>
          <a:xfrm>
            <a:off x="755576" y="3645024"/>
            <a:ext cx="7848872" cy="2743200"/>
          </a:xfrm>
        </p:spPr>
        <p:txBody>
          <a:bodyPr>
            <a:normAutofit lnSpcReduction="10000"/>
          </a:bodyPr>
          <a:lstStyle/>
          <a:p>
            <a:pPr algn="just" fontAlgn="base"/>
            <a:r>
              <a:rPr lang="ru-RU" sz="1600" dirty="0" err="1">
                <a:solidFill>
                  <a:schemeClr val="tx1"/>
                </a:solidFill>
                <a:latin typeface="Times New Roman" pitchFamily="18" charset="0"/>
                <a:cs typeface="Times New Roman" pitchFamily="18" charset="0"/>
              </a:rPr>
              <a:t>Варлам</a:t>
            </a:r>
            <a:r>
              <a:rPr lang="ru-RU" sz="1600" dirty="0">
                <a:solidFill>
                  <a:schemeClr val="tx1"/>
                </a:solidFill>
                <a:latin typeface="Times New Roman" pitchFamily="18" charset="0"/>
                <a:cs typeface="Times New Roman" pitchFamily="18" charset="0"/>
              </a:rPr>
              <a:t> Шаламов русский советский </a:t>
            </a:r>
            <a:r>
              <a:rPr lang="ru-RU" sz="1600" dirty="0" smtClean="0">
                <a:solidFill>
                  <a:schemeClr val="tx1"/>
                </a:solidFill>
                <a:latin typeface="Times New Roman" pitchFamily="18" charset="0"/>
                <a:cs typeface="Times New Roman" pitchFamily="18" charset="0"/>
              </a:rPr>
              <a:t>писатель. Родился </a:t>
            </a:r>
            <a:r>
              <a:rPr lang="ru-RU" sz="1600" dirty="0">
                <a:solidFill>
                  <a:schemeClr val="tx1"/>
                </a:solidFill>
                <a:latin typeface="Times New Roman" pitchFamily="18" charset="0"/>
                <a:cs typeface="Times New Roman" pitchFamily="18" charset="0"/>
              </a:rPr>
              <a:t>в Вологде в семье священника Тихона Николаевича Шаламова</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Варлам</a:t>
            </a:r>
            <a:r>
              <a:rPr lang="ru-RU" sz="1600" dirty="0" smtClean="0">
                <a:solidFill>
                  <a:schemeClr val="tx1"/>
                </a:solidFill>
                <a:latin typeface="Times New Roman" pitchFamily="18" charset="0"/>
                <a:cs typeface="Times New Roman" pitchFamily="18" charset="0"/>
              </a:rPr>
              <a:t> </a:t>
            </a:r>
            <a:r>
              <a:rPr lang="ru-RU" sz="1600" dirty="0">
                <a:solidFill>
                  <a:schemeClr val="tx1"/>
                </a:solidFill>
                <a:latin typeface="Times New Roman" pitchFamily="18" charset="0"/>
                <a:cs typeface="Times New Roman" pitchFamily="18" charset="0"/>
              </a:rPr>
              <a:t>Тихонович провел в лагерях 17 лет, и большую часть этого времени – на Колыме, в жесточайших условиях Севера. Заключенные, изможденные и страдающие от болезней, трудились на золотодобывающих приисках даже при сорокаградусном морозе</a:t>
            </a:r>
            <a:r>
              <a:rPr lang="ru-RU" sz="1600" dirty="0" smtClean="0">
                <a:solidFill>
                  <a:schemeClr val="tx1"/>
                </a:solidFill>
                <a:latin typeface="Times New Roman" pitchFamily="18" charset="0"/>
                <a:cs typeface="Times New Roman" pitchFamily="18" charset="0"/>
              </a:rPr>
              <a:t>. </a:t>
            </a:r>
            <a:r>
              <a:rPr lang="ru-RU" sz="1600" dirty="0">
                <a:solidFill>
                  <a:schemeClr val="tx1"/>
                </a:solidFill>
                <a:latin typeface="Times New Roman" pitchFamily="18" charset="0"/>
                <a:cs typeface="Times New Roman" pitchFamily="18" charset="0"/>
              </a:rPr>
              <a:t>Сразу по возвращении из заключения родился </a:t>
            </a:r>
            <a:r>
              <a:rPr lang="ru-RU" sz="1600" dirty="0" smtClean="0">
                <a:solidFill>
                  <a:schemeClr val="tx1"/>
                </a:solidFill>
                <a:latin typeface="Times New Roman" pitchFamily="18" charset="0"/>
                <a:cs typeface="Times New Roman" pitchFamily="18" charset="0"/>
              </a:rPr>
              <a:t>цикл</a:t>
            </a:r>
            <a:r>
              <a:rPr lang="ru-RU" sz="1600" dirty="0">
                <a:solidFill>
                  <a:schemeClr val="tx1"/>
                </a:solidFill>
                <a:latin typeface="Times New Roman" pitchFamily="18" charset="0"/>
                <a:cs typeface="Times New Roman" pitchFamily="18" charset="0"/>
              </a:rPr>
              <a:t> Колымские </a:t>
            </a:r>
            <a:r>
              <a:rPr lang="ru-RU" sz="1600" dirty="0" smtClean="0">
                <a:solidFill>
                  <a:schemeClr val="tx1"/>
                </a:solidFill>
                <a:latin typeface="Times New Roman" pitchFamily="18" charset="0"/>
                <a:cs typeface="Times New Roman" pitchFamily="18" charset="0"/>
              </a:rPr>
              <a:t>рассказы, </a:t>
            </a:r>
            <a:r>
              <a:rPr lang="ru-RU" sz="1600" dirty="0">
                <a:solidFill>
                  <a:schemeClr val="tx1"/>
                </a:solidFill>
                <a:latin typeface="Times New Roman" pitchFamily="18" charset="0"/>
                <a:cs typeface="Times New Roman" pitchFamily="18" charset="0"/>
              </a:rPr>
              <a:t>которые сам писатель </a:t>
            </a:r>
            <a:r>
              <a:rPr lang="ru-RU" sz="1600" dirty="0" smtClean="0">
                <a:solidFill>
                  <a:schemeClr val="tx1"/>
                </a:solidFill>
                <a:latin typeface="Times New Roman" pitchFamily="18" charset="0"/>
                <a:cs typeface="Times New Roman" pitchFamily="18" charset="0"/>
              </a:rPr>
              <a:t>назвал «художественным </a:t>
            </a:r>
            <a:r>
              <a:rPr lang="ru-RU" sz="1600" dirty="0">
                <a:solidFill>
                  <a:schemeClr val="tx1"/>
                </a:solidFill>
                <a:latin typeface="Times New Roman" pitchFamily="18" charset="0"/>
                <a:cs typeface="Times New Roman" pitchFamily="18" charset="0"/>
              </a:rPr>
              <a:t>исследованием страшной </a:t>
            </a:r>
            <a:r>
              <a:rPr lang="ru-RU" sz="1600" dirty="0" smtClean="0">
                <a:solidFill>
                  <a:schemeClr val="tx1"/>
                </a:solidFill>
                <a:latin typeface="Times New Roman" pitchFamily="18" charset="0"/>
                <a:cs typeface="Times New Roman" pitchFamily="18" charset="0"/>
              </a:rPr>
              <a:t>реальности». </a:t>
            </a:r>
            <a:r>
              <a:rPr lang="ru-RU" sz="1600" dirty="0">
                <a:solidFill>
                  <a:schemeClr val="tx1"/>
                </a:solidFill>
                <a:latin typeface="Times New Roman" pitchFamily="18" charset="0"/>
                <a:cs typeface="Times New Roman" pitchFamily="18" charset="0"/>
              </a:rPr>
              <a:t>Работа над ними продолжалась с 1954 по 1973 год. Созданные в этот период произведения были разделены автором на шесть книг</a:t>
            </a:r>
            <a:r>
              <a:rPr lang="ru-RU" sz="1600" dirty="0" smtClean="0">
                <a:solidFill>
                  <a:schemeClr val="tx1"/>
                </a:solidFill>
                <a:latin typeface="Times New Roman" pitchFamily="18" charset="0"/>
                <a:cs typeface="Times New Roman" pitchFamily="18" charset="0"/>
              </a:rPr>
              <a:t>:  «Колымские рассказы», «Левый берег», «Артист лопаты», «Очерки </a:t>
            </a:r>
            <a:r>
              <a:rPr lang="ru-RU" sz="1600" dirty="0">
                <a:solidFill>
                  <a:schemeClr val="tx1"/>
                </a:solidFill>
                <a:latin typeface="Times New Roman" pitchFamily="18" charset="0"/>
                <a:cs typeface="Times New Roman" pitchFamily="18" charset="0"/>
              </a:rPr>
              <a:t>преступного </a:t>
            </a:r>
            <a:r>
              <a:rPr lang="ru-RU" sz="1600" dirty="0" smtClean="0">
                <a:solidFill>
                  <a:schemeClr val="tx1"/>
                </a:solidFill>
                <a:latin typeface="Times New Roman" pitchFamily="18" charset="0"/>
                <a:cs typeface="Times New Roman" pitchFamily="18" charset="0"/>
              </a:rPr>
              <a:t>мира»,  «Воскрешение лиственницы» и  «Перчатка</a:t>
            </a:r>
            <a:r>
              <a:rPr lang="ru-RU" sz="1600" dirty="0">
                <a:solidFill>
                  <a:schemeClr val="tx1"/>
                </a:solidFill>
                <a:latin typeface="Times New Roman" pitchFamily="18" charset="0"/>
                <a:cs typeface="Times New Roman" pitchFamily="18" charset="0"/>
              </a:rPr>
              <a:t>, или </a:t>
            </a:r>
            <a:r>
              <a:rPr lang="ru-RU" sz="1600" dirty="0" smtClean="0">
                <a:solidFill>
                  <a:schemeClr val="tx1"/>
                </a:solidFill>
                <a:latin typeface="Times New Roman" pitchFamily="18" charset="0"/>
                <a:cs typeface="Times New Roman" pitchFamily="18" charset="0"/>
              </a:rPr>
              <a:t>КР-2».В </a:t>
            </a:r>
            <a:r>
              <a:rPr lang="ru-RU" sz="1600" dirty="0">
                <a:solidFill>
                  <a:schemeClr val="tx1"/>
                </a:solidFill>
                <a:latin typeface="Times New Roman" pitchFamily="18" charset="0"/>
                <a:cs typeface="Times New Roman" pitchFamily="18" charset="0"/>
              </a:rPr>
              <a:t>основу прозы Шаламова лег страшный опыт лагерей: многочисленные смерти, муки голода и холода, бесконечные унижения.</a:t>
            </a:r>
          </a:p>
          <a:p>
            <a:pPr algn="just"/>
            <a:endParaRPr lang="ru-RU" sz="1600" dirty="0"/>
          </a:p>
        </p:txBody>
      </p:sp>
      <p:pic>
        <p:nvPicPr>
          <p:cNvPr id="4098" name="Picture 2" descr="C:\Users\Chitalniy Zal 2\Desktop\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599" y="332656"/>
            <a:ext cx="2342759" cy="3037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027189"/>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95936" y="692696"/>
            <a:ext cx="4246240" cy="1842928"/>
          </a:xfrm>
        </p:spPr>
        <p:txBody>
          <a:bodyPr/>
          <a:lstStyle/>
          <a:p>
            <a:r>
              <a:rPr lang="ru-RU" sz="3200" b="1" u="sng" cap="all" dirty="0">
                <a:effectLst>
                  <a:outerShdw blurRad="38100" dist="38100" dir="2700000" algn="tl">
                    <a:srgbClr val="000000">
                      <a:alpha val="43137"/>
                    </a:srgbClr>
                  </a:outerShdw>
                </a:effectLst>
              </a:rPr>
              <a:t>АКСЕНОВ </a:t>
            </a:r>
            <a:r>
              <a:rPr lang="ru-RU" sz="3200" b="1" u="sng" cap="all" dirty="0" smtClean="0">
                <a:effectLst>
                  <a:outerShdw blurRad="38100" dist="38100" dir="2700000" algn="tl">
                    <a:srgbClr val="000000">
                      <a:alpha val="43137"/>
                    </a:srgbClr>
                  </a:outerShdw>
                </a:effectLst>
              </a:rPr>
              <a:t/>
            </a:r>
            <a:br>
              <a:rPr lang="ru-RU" sz="3200" b="1" u="sng" cap="all" dirty="0" smtClean="0">
                <a:effectLst>
                  <a:outerShdw blurRad="38100" dist="38100" dir="2700000" algn="tl">
                    <a:srgbClr val="000000">
                      <a:alpha val="43137"/>
                    </a:srgbClr>
                  </a:outerShdw>
                </a:effectLst>
              </a:rPr>
            </a:br>
            <a:r>
              <a:rPr lang="ru-RU" sz="3200" b="1" u="sng" cap="all" dirty="0" smtClean="0">
                <a:effectLst>
                  <a:outerShdw blurRad="38100" dist="38100" dir="2700000" algn="tl">
                    <a:srgbClr val="000000">
                      <a:alpha val="43137"/>
                    </a:srgbClr>
                  </a:outerShdw>
                </a:effectLst>
              </a:rPr>
              <a:t>ВАСИЛИЙ </a:t>
            </a:r>
            <a:br>
              <a:rPr lang="ru-RU" sz="3200" b="1" u="sng" cap="all" dirty="0" smtClean="0">
                <a:effectLst>
                  <a:outerShdw blurRad="38100" dist="38100" dir="2700000" algn="tl">
                    <a:srgbClr val="000000">
                      <a:alpha val="43137"/>
                    </a:srgbClr>
                  </a:outerShdw>
                </a:effectLst>
              </a:rPr>
            </a:br>
            <a:r>
              <a:rPr lang="ru-RU" sz="3200" b="1" u="sng" cap="all" dirty="0" smtClean="0">
                <a:effectLst>
                  <a:outerShdw blurRad="38100" dist="38100" dir="2700000" algn="tl">
                    <a:srgbClr val="000000">
                      <a:alpha val="43137"/>
                    </a:srgbClr>
                  </a:outerShdw>
                </a:effectLst>
              </a:rPr>
              <a:t>ПАВЛОВИЧ</a:t>
            </a:r>
            <a:r>
              <a:rPr lang="ru-RU" sz="3200" b="1" u="sng" cap="all" dirty="0">
                <a:effectLst>
                  <a:outerShdw blurRad="38100" dist="38100" dir="2700000" algn="tl">
                    <a:srgbClr val="000000">
                      <a:alpha val="43137"/>
                    </a:srgbClr>
                  </a:outerShdw>
                </a:effectLst>
              </a:rPr>
              <a:t/>
            </a:r>
            <a:br>
              <a:rPr lang="ru-RU" sz="3200" b="1" u="sng" cap="all" dirty="0">
                <a:effectLst>
                  <a:outerShdw blurRad="38100" dist="38100" dir="2700000" algn="tl">
                    <a:srgbClr val="000000">
                      <a:alpha val="43137"/>
                    </a:srgbClr>
                  </a:outerShdw>
                </a:effectLst>
              </a:rPr>
            </a:br>
            <a:r>
              <a:rPr lang="ru-RU" sz="1800" dirty="0" smtClean="0">
                <a:effectLst/>
              </a:rPr>
              <a:t>(1932-2009)</a:t>
            </a:r>
            <a:endParaRPr lang="ru-RU" sz="1800" u="sng" dirty="0"/>
          </a:p>
        </p:txBody>
      </p:sp>
      <p:sp>
        <p:nvSpPr>
          <p:cNvPr id="3" name="Подзаголовок 2"/>
          <p:cNvSpPr>
            <a:spLocks noGrp="1"/>
          </p:cNvSpPr>
          <p:nvPr>
            <p:ph type="subTitle" idx="1"/>
          </p:nvPr>
        </p:nvSpPr>
        <p:spPr>
          <a:xfrm>
            <a:off x="323528" y="2996952"/>
            <a:ext cx="8568952" cy="3672408"/>
          </a:xfrm>
        </p:spPr>
        <p:txBody>
          <a:bodyPr>
            <a:noAutofit/>
          </a:bodyPr>
          <a:lstStyle/>
          <a:p>
            <a:pPr algn="just"/>
            <a:r>
              <a:rPr lang="ru-RU" sz="1500" dirty="0">
                <a:solidFill>
                  <a:schemeClr val="tx1"/>
                </a:solidFill>
                <a:latin typeface="Times New Roman" pitchFamily="18" charset="0"/>
                <a:cs typeface="Times New Roman" pitchFamily="18" charset="0"/>
              </a:rPr>
              <a:t>Родился 20 августа 1932 г. в Казани в семье партийного работника. Родители были репрессированы и заключены в лагеря</a:t>
            </a:r>
            <a:r>
              <a:rPr lang="ru-RU" sz="1500" dirty="0" smtClean="0">
                <a:solidFill>
                  <a:schemeClr val="tx1"/>
                </a:solidFill>
                <a:latin typeface="Times New Roman" pitchFamily="18" charset="0"/>
                <a:cs typeface="Times New Roman" pitchFamily="18" charset="0"/>
              </a:rPr>
              <a:t>.</a:t>
            </a:r>
            <a:r>
              <a:rPr lang="ru-RU" sz="1500" dirty="0">
                <a:solidFill>
                  <a:schemeClr val="tx1"/>
                </a:solidFill>
                <a:latin typeface="Times New Roman" pitchFamily="18" charset="0"/>
                <a:cs typeface="Times New Roman" pitchFamily="18" charset="0"/>
              </a:rPr>
              <a:t> Профессиональным литератором Аксенова можно считать с 1960 года. В 1959 г. им была написана повесть «Коллеги» (по ней в 1962 году был снят одноименный фильм), в 1960 году - произведение «Звездный билет» (по нему также в 1962 году был снят фильм «Мой младший брат»), двумя годами позже – повесть «Апельсины из Марокко», а в 1963 году - роман «Пора, мой друг, пора». Затем вышли книги Василия Аксенова «Катапульта» (1964 год) и «На полпути к Луне» (1966 год). В 1965 году была написана пьеса «Всегда в продаже», которую в этом же году поставили на сцене «Современника». В 1968 году опубликована повесть сатирико-фантастического жанра «Затоваренная </a:t>
            </a:r>
            <a:r>
              <a:rPr lang="ru-RU" sz="1500" dirty="0" err="1">
                <a:solidFill>
                  <a:schemeClr val="tx1"/>
                </a:solidFill>
                <a:latin typeface="Times New Roman" pitchFamily="18" charset="0"/>
                <a:cs typeface="Times New Roman" pitchFamily="18" charset="0"/>
              </a:rPr>
              <a:t>бочкотара</a:t>
            </a:r>
            <a:r>
              <a:rPr lang="ru-RU" sz="1500" dirty="0">
                <a:solidFill>
                  <a:schemeClr val="tx1"/>
                </a:solidFill>
                <a:latin typeface="Times New Roman" pitchFamily="18" charset="0"/>
                <a:cs typeface="Times New Roman" pitchFamily="18" charset="0"/>
              </a:rPr>
              <a:t>». В шестидесятых годах двадцатого столетия произведения Василия Аксенова печатались довольно часто в журнале «Юность». Писатель на протяжении нескольких лет трудился в редколлегии этого издания. В 1970 году была опубликована первая часть приключенческой дилогии для детей «Мой дедушка – памятник», в 1972 году – вторая часть – «Сундучок, в котором что-то стучит». В 1971 году вышла повесть «Любовь к электричеству» (о Леониде Красине), написанная в историко-биографическом жанре. Годом позже в журнале «Новый мир» было опубликовано экспериментальное произведение с названием «Поиски жанра». В 1972 году также был создан роман «Джин Грин – неприкасаемый», являющий собой пародию на боевик о шпионах. </a:t>
            </a:r>
          </a:p>
        </p:txBody>
      </p:sp>
      <p:pic>
        <p:nvPicPr>
          <p:cNvPr id="5122" name="Picture 2" descr="C:\Users\Chitalniy Zal 2\Desktop\aksenov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343535"/>
            <a:ext cx="1800200" cy="270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367909"/>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сность">
  <a:themeElements>
    <a:clrScheme name="Ясность">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Ясность">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702</TotalTime>
  <Words>837</Words>
  <Application>Microsoft Office PowerPoint</Application>
  <PresentationFormat>Экран (4:3)</PresentationFormat>
  <Paragraphs>33</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Ясность</vt:lpstr>
      <vt:lpstr>Презентация PowerPoint</vt:lpstr>
      <vt:lpstr>КАТАЕВ  ВАЛЕНТИН  ПЕТРОВИЧ   1897—1986) </vt:lpstr>
      <vt:lpstr>ЧАРЛЬЗ ДИККЕНС  (1812 – 1870 ) </vt:lpstr>
      <vt:lpstr>РАСПУТИН        ВАЛЕНТИН     ГРИГОРЬЕВИЧ   ( 1937- 2015)</vt:lpstr>
      <vt:lpstr>КАВЕРИН ВЕНИАМИН АЛЕКСАНДРОВИЧ (1902 - 1989)</vt:lpstr>
      <vt:lpstr>ПАУСТОВСКИЙ КОНСТАНТИН ГЕОРГИЕВИЧ (1892 - 1968)</vt:lpstr>
      <vt:lpstr>РОЖДЕСТВЕНСКИЙ РОБЕРТ ИВАНОВИЧ (1932 - 1994)</vt:lpstr>
      <vt:lpstr>ШАЛАМОВ ВАРЛАМ ТИХОНОВИЧ (1907 - 1982)</vt:lpstr>
      <vt:lpstr>АКСЕНОВ  ВАСИЛИЙ  ПАВЛОВИЧ (1932-2009)</vt:lpstr>
      <vt:lpstr>ТОЛСТОЙ АЛЕКСЕЙ КОНСТАНТИНОВИЧ (1817 — 1875)</vt:lpstr>
      <vt:lpstr>ЦВЕТАЕВА МАРИНА ИВАНОВНА (1892 — 1941) </vt:lpstr>
      <vt:lpstr>МАМИН-СИБИРЯК ДМИТРИЙ НАРКИСОВИЧ (1852— 1912)</vt:lpstr>
      <vt:lpstr>КЛАРК  АРТУР ЧАРЛЬЗ (1917-2008)</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Chitalniy Zal 2</dc:creator>
  <cp:lastModifiedBy>progamist</cp:lastModifiedBy>
  <cp:revision>35</cp:revision>
  <dcterms:created xsi:type="dcterms:W3CDTF">2017-02-14T06:07:09Z</dcterms:created>
  <dcterms:modified xsi:type="dcterms:W3CDTF">2017-03-24T08:24:11Z</dcterms:modified>
</cp:coreProperties>
</file>