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9" r:id="rId3"/>
    <p:sldId id="260" r:id="rId4"/>
    <p:sldId id="256"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26F3FAB-C0EC-413C-BB70-9C9E3D38BBBC}" type="datetimeFigureOut">
              <a:rPr lang="ru-RU" smtClean="0"/>
              <a:t>01.06.2020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A3B221-F7A9-42C6-8759-AC587A0032EB}" type="slidenum">
              <a:rPr lang="ru-RU" smtClean="0"/>
              <a:t>‹#›</a:t>
            </a:fld>
            <a:endParaRPr lang="ru-RU"/>
          </a:p>
        </p:txBody>
      </p:sp>
    </p:spTree>
    <p:extLst>
      <p:ext uri="{BB962C8B-B14F-4D97-AF65-F5344CB8AC3E}">
        <p14:creationId xmlns:p14="http://schemas.microsoft.com/office/powerpoint/2010/main" val="308821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6F3FAB-C0EC-413C-BB70-9C9E3D38BBBC}" type="datetimeFigureOut">
              <a:rPr lang="ru-RU" smtClean="0"/>
              <a:t>01.06.2020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A3B221-F7A9-42C6-8759-AC587A0032EB}" type="slidenum">
              <a:rPr lang="ru-RU" smtClean="0"/>
              <a:t>‹#›</a:t>
            </a:fld>
            <a:endParaRPr lang="ru-RU"/>
          </a:p>
        </p:txBody>
      </p:sp>
    </p:spTree>
    <p:extLst>
      <p:ext uri="{BB962C8B-B14F-4D97-AF65-F5344CB8AC3E}">
        <p14:creationId xmlns:p14="http://schemas.microsoft.com/office/powerpoint/2010/main" val="425815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6F3FAB-C0EC-413C-BB70-9C9E3D38BBBC}" type="datetimeFigureOut">
              <a:rPr lang="ru-RU" smtClean="0"/>
              <a:t>01.06.2020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A3B221-F7A9-42C6-8759-AC587A0032EB}" type="slidenum">
              <a:rPr lang="ru-RU" smtClean="0"/>
              <a:t>‹#›</a:t>
            </a:fld>
            <a:endParaRPr lang="ru-RU"/>
          </a:p>
        </p:txBody>
      </p:sp>
    </p:spTree>
    <p:extLst>
      <p:ext uri="{BB962C8B-B14F-4D97-AF65-F5344CB8AC3E}">
        <p14:creationId xmlns:p14="http://schemas.microsoft.com/office/powerpoint/2010/main" val="43860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6F3FAB-C0EC-413C-BB70-9C9E3D38BBBC}" type="datetimeFigureOut">
              <a:rPr lang="ru-RU" smtClean="0"/>
              <a:t>01.06.2020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A3B221-F7A9-42C6-8759-AC587A0032EB}" type="slidenum">
              <a:rPr lang="ru-RU" smtClean="0"/>
              <a:t>‹#›</a:t>
            </a:fld>
            <a:endParaRPr lang="ru-RU"/>
          </a:p>
        </p:txBody>
      </p:sp>
    </p:spTree>
    <p:extLst>
      <p:ext uri="{BB962C8B-B14F-4D97-AF65-F5344CB8AC3E}">
        <p14:creationId xmlns:p14="http://schemas.microsoft.com/office/powerpoint/2010/main" val="1551327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26F3FAB-C0EC-413C-BB70-9C9E3D38BBBC}" type="datetimeFigureOut">
              <a:rPr lang="ru-RU" smtClean="0"/>
              <a:t>01.06.2020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A3B221-F7A9-42C6-8759-AC587A0032EB}" type="slidenum">
              <a:rPr lang="ru-RU" smtClean="0"/>
              <a:t>‹#›</a:t>
            </a:fld>
            <a:endParaRPr lang="ru-RU"/>
          </a:p>
        </p:txBody>
      </p:sp>
    </p:spTree>
    <p:extLst>
      <p:ext uri="{BB962C8B-B14F-4D97-AF65-F5344CB8AC3E}">
        <p14:creationId xmlns:p14="http://schemas.microsoft.com/office/powerpoint/2010/main" val="294054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26F3FAB-C0EC-413C-BB70-9C9E3D38BBBC}" type="datetimeFigureOut">
              <a:rPr lang="ru-RU" smtClean="0"/>
              <a:t>01.06.2020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A3B221-F7A9-42C6-8759-AC587A0032EB}" type="slidenum">
              <a:rPr lang="ru-RU" smtClean="0"/>
              <a:t>‹#›</a:t>
            </a:fld>
            <a:endParaRPr lang="ru-RU"/>
          </a:p>
        </p:txBody>
      </p:sp>
    </p:spTree>
    <p:extLst>
      <p:ext uri="{BB962C8B-B14F-4D97-AF65-F5344CB8AC3E}">
        <p14:creationId xmlns:p14="http://schemas.microsoft.com/office/powerpoint/2010/main" val="61691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26F3FAB-C0EC-413C-BB70-9C9E3D38BBBC}" type="datetimeFigureOut">
              <a:rPr lang="ru-RU" smtClean="0"/>
              <a:t>01.06.2020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6A3B221-F7A9-42C6-8759-AC587A0032EB}" type="slidenum">
              <a:rPr lang="ru-RU" smtClean="0"/>
              <a:t>‹#›</a:t>
            </a:fld>
            <a:endParaRPr lang="ru-RU"/>
          </a:p>
        </p:txBody>
      </p:sp>
    </p:spTree>
    <p:extLst>
      <p:ext uri="{BB962C8B-B14F-4D97-AF65-F5344CB8AC3E}">
        <p14:creationId xmlns:p14="http://schemas.microsoft.com/office/powerpoint/2010/main" val="419375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26F3FAB-C0EC-413C-BB70-9C9E3D38BBBC}" type="datetimeFigureOut">
              <a:rPr lang="ru-RU" smtClean="0"/>
              <a:t>01.06.2020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6A3B221-F7A9-42C6-8759-AC587A0032EB}" type="slidenum">
              <a:rPr lang="ru-RU" smtClean="0"/>
              <a:t>‹#›</a:t>
            </a:fld>
            <a:endParaRPr lang="ru-RU"/>
          </a:p>
        </p:txBody>
      </p:sp>
    </p:spTree>
    <p:extLst>
      <p:ext uri="{BB962C8B-B14F-4D97-AF65-F5344CB8AC3E}">
        <p14:creationId xmlns:p14="http://schemas.microsoft.com/office/powerpoint/2010/main" val="6720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6F3FAB-C0EC-413C-BB70-9C9E3D38BBBC}" type="datetimeFigureOut">
              <a:rPr lang="ru-RU" smtClean="0"/>
              <a:t>01.06.2020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6A3B221-F7A9-42C6-8759-AC587A0032EB}" type="slidenum">
              <a:rPr lang="ru-RU" smtClean="0"/>
              <a:t>‹#›</a:t>
            </a:fld>
            <a:endParaRPr lang="ru-RU"/>
          </a:p>
        </p:txBody>
      </p:sp>
    </p:spTree>
    <p:extLst>
      <p:ext uri="{BB962C8B-B14F-4D97-AF65-F5344CB8AC3E}">
        <p14:creationId xmlns:p14="http://schemas.microsoft.com/office/powerpoint/2010/main" val="104963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6F3FAB-C0EC-413C-BB70-9C9E3D38BBBC}" type="datetimeFigureOut">
              <a:rPr lang="ru-RU" smtClean="0"/>
              <a:t>01.06.2020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A3B221-F7A9-42C6-8759-AC587A0032EB}" type="slidenum">
              <a:rPr lang="ru-RU" smtClean="0"/>
              <a:t>‹#›</a:t>
            </a:fld>
            <a:endParaRPr lang="ru-RU"/>
          </a:p>
        </p:txBody>
      </p:sp>
    </p:spTree>
    <p:extLst>
      <p:ext uri="{BB962C8B-B14F-4D97-AF65-F5344CB8AC3E}">
        <p14:creationId xmlns:p14="http://schemas.microsoft.com/office/powerpoint/2010/main" val="2488083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6F3FAB-C0EC-413C-BB70-9C9E3D38BBBC}" type="datetimeFigureOut">
              <a:rPr lang="ru-RU" smtClean="0"/>
              <a:t>01.06.2020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A3B221-F7A9-42C6-8759-AC587A0032EB}" type="slidenum">
              <a:rPr lang="ru-RU" smtClean="0"/>
              <a:t>‹#›</a:t>
            </a:fld>
            <a:endParaRPr lang="ru-RU"/>
          </a:p>
        </p:txBody>
      </p:sp>
    </p:spTree>
    <p:extLst>
      <p:ext uri="{BB962C8B-B14F-4D97-AF65-F5344CB8AC3E}">
        <p14:creationId xmlns:p14="http://schemas.microsoft.com/office/powerpoint/2010/main" val="79878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F3FAB-C0EC-413C-BB70-9C9E3D38BBBC}" type="datetimeFigureOut">
              <a:rPr lang="ru-RU" smtClean="0"/>
              <a:t>01.06.2020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3B221-F7A9-42C6-8759-AC587A0032EB}" type="slidenum">
              <a:rPr lang="ru-RU" smtClean="0"/>
              <a:t>‹#›</a:t>
            </a:fld>
            <a:endParaRPr lang="ru-RU"/>
          </a:p>
        </p:txBody>
      </p:sp>
    </p:spTree>
    <p:extLst>
      <p:ext uri="{BB962C8B-B14F-4D97-AF65-F5344CB8AC3E}">
        <p14:creationId xmlns:p14="http://schemas.microsoft.com/office/powerpoint/2010/main" val="7007413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CHITALNIY ZAL 2\Desktop\пуш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 y="0"/>
            <a:ext cx="9155151" cy="68323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30019" y="980728"/>
            <a:ext cx="7272808" cy="5170646"/>
          </a:xfrm>
          <a:prstGeom prst="rect">
            <a:avLst/>
          </a:prstGeom>
          <a:noFill/>
        </p:spPr>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МБУК «</a:t>
            </a:r>
            <a:r>
              <a:rPr lang="ru-RU" dirty="0" err="1" smtClean="0">
                <a:latin typeface="Times New Roman" panose="02020603050405020304" pitchFamily="18" charset="0"/>
                <a:cs typeface="Times New Roman" panose="02020603050405020304" pitchFamily="18" charset="0"/>
              </a:rPr>
              <a:t>Большеулуйская</a:t>
            </a:r>
            <a:r>
              <a:rPr lang="ru-RU" dirty="0" smtClean="0">
                <a:latin typeface="Times New Roman" panose="02020603050405020304" pitchFamily="18" charset="0"/>
                <a:cs typeface="Times New Roman" panose="02020603050405020304" pitchFamily="18" charset="0"/>
              </a:rPr>
              <a:t> ЦБС»  Центральная районная </a:t>
            </a:r>
            <a:r>
              <a:rPr lang="ru-RU" dirty="0" smtClean="0">
                <a:latin typeface="Times New Roman" panose="02020603050405020304" pitchFamily="18" charset="0"/>
                <a:cs typeface="Times New Roman" panose="02020603050405020304" pitchFamily="18" charset="0"/>
              </a:rPr>
              <a:t>библиотека </a:t>
            </a:r>
          </a:p>
          <a:p>
            <a:pPr algn="ctr"/>
            <a:r>
              <a:rPr lang="ru-RU" dirty="0" smtClean="0">
                <a:latin typeface="Times New Roman" panose="02020603050405020304" pitchFamily="18" charset="0"/>
                <a:cs typeface="Times New Roman" panose="02020603050405020304" pitchFamily="18" charset="0"/>
              </a:rPr>
              <a:t>им</a:t>
            </a:r>
            <a:r>
              <a:rPr lang="ru-RU" dirty="0" smtClean="0">
                <a:latin typeface="Times New Roman" panose="02020603050405020304" pitchFamily="18" charset="0"/>
                <a:cs typeface="Times New Roman" panose="02020603050405020304" pitchFamily="18" charset="0"/>
              </a:rPr>
              <a:t>. Героя России А. Н. Захарчука</a:t>
            </a:r>
          </a:p>
          <a:p>
            <a:endParaRPr lang="ru-RU" sz="6000" dirty="0" smtClean="0">
              <a:latin typeface="Annabelle" panose="03000400000000000000" pitchFamily="66" charset="0"/>
            </a:endParaRPr>
          </a:p>
          <a:p>
            <a:r>
              <a:rPr lang="ru-RU" sz="6000" dirty="0" smtClean="0">
                <a:latin typeface="Annabelle" panose="03000400000000000000" pitchFamily="66" charset="0"/>
              </a:rPr>
              <a:t>Идут века,</a:t>
            </a:r>
          </a:p>
          <a:p>
            <a:r>
              <a:rPr lang="ru-RU" sz="6000" dirty="0" smtClean="0">
                <a:latin typeface="Annabelle" panose="03000400000000000000" pitchFamily="66" charset="0"/>
              </a:rPr>
              <a:t>       а Пушкин </a:t>
            </a:r>
          </a:p>
          <a:p>
            <a:pPr algn="r"/>
            <a:r>
              <a:rPr lang="ru-RU" sz="6000" dirty="0">
                <a:latin typeface="Annabelle" panose="03000400000000000000" pitchFamily="66" charset="0"/>
              </a:rPr>
              <a:t>о</a:t>
            </a:r>
            <a:r>
              <a:rPr lang="ru-RU" sz="6000" dirty="0" smtClean="0">
                <a:latin typeface="Annabelle" panose="03000400000000000000" pitchFamily="66" charset="0"/>
              </a:rPr>
              <a:t>стаётся</a:t>
            </a:r>
          </a:p>
          <a:p>
            <a:pPr algn="ct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Большой Улуй</a:t>
            </a:r>
          </a:p>
          <a:p>
            <a:pPr algn="ctr"/>
            <a:r>
              <a:rPr lang="ru-RU" dirty="0" smtClean="0">
                <a:latin typeface="Times New Roman" panose="02020603050405020304" pitchFamily="18" charset="0"/>
                <a:cs typeface="Times New Roman" panose="02020603050405020304" pitchFamily="18" charset="0"/>
              </a:rPr>
              <a:t>2020</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51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2" descr="C:\Users\CHITALNIY ZAL 2\Desktop\Пуш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23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C:\Users\CHITALNIY ZAL 2\Documents\Panasonic\MFS\Scan\20200528_094107.jpg"/>
          <p:cNvPicPr/>
          <p:nvPr/>
        </p:nvPicPr>
        <p:blipFill rotWithShape="1">
          <a:blip r:embed="rId3" cstate="print">
            <a:extLst>
              <a:ext uri="{28A0092B-C50C-407E-A947-70E740481C1C}">
                <a14:useLocalDpi xmlns:a14="http://schemas.microsoft.com/office/drawing/2010/main" val="0"/>
              </a:ext>
            </a:extLst>
          </a:blip>
          <a:srcRect l="12669" r="24632" b="31746"/>
          <a:stretch/>
        </p:blipFill>
        <p:spPr bwMode="auto">
          <a:xfrm>
            <a:off x="1835696" y="116632"/>
            <a:ext cx="2619375" cy="4032885"/>
          </a:xfrm>
          <a:prstGeom prst="rect">
            <a:avLst/>
          </a:prstGeom>
          <a:noFill/>
          <a:ln>
            <a:noFill/>
          </a:ln>
          <a:extLst>
            <a:ext uri="{53640926-AAD7-44D8-BBD7-CCE9431645EC}">
              <a14:shadowObscured xmlns:a14="http://schemas.microsoft.com/office/drawing/2010/main"/>
            </a:ext>
          </a:extLst>
        </p:spPr>
      </p:pic>
      <p:sp>
        <p:nvSpPr>
          <p:cNvPr id="6" name="Прямоугольник 5"/>
          <p:cNvSpPr/>
          <p:nvPr/>
        </p:nvSpPr>
        <p:spPr>
          <a:xfrm>
            <a:off x="4572000" y="2267913"/>
            <a:ext cx="4572000" cy="2683620"/>
          </a:xfrm>
          <a:prstGeom prst="rect">
            <a:avLst/>
          </a:prstGeom>
        </p:spPr>
        <p:txBody>
          <a:bodyPr>
            <a:spAutoFit/>
          </a:bodyPr>
          <a:lstStyle/>
          <a:p>
            <a:pPr indent="450215">
              <a:lnSpc>
                <a:spcPct val="115000"/>
              </a:lnSpc>
              <a:spcAft>
                <a:spcPts val="1000"/>
              </a:spcAft>
            </a:pPr>
            <a:r>
              <a:rPr lang="ru-RU" dirty="0">
                <a:latin typeface="Times New Roman"/>
                <a:ea typeface="Calibri"/>
                <a:cs typeface="Times New Roman"/>
              </a:rPr>
              <a:t>А. С. Пушкин в воспоминаниях современников </a:t>
            </a:r>
            <a:r>
              <a:rPr lang="ru-RU" dirty="0" smtClean="0">
                <a:latin typeface="Times New Roman"/>
                <a:ea typeface="Calibri"/>
                <a:cs typeface="Times New Roman"/>
              </a:rPr>
              <a:t>: в</a:t>
            </a:r>
            <a:r>
              <a:rPr lang="ru-RU" dirty="0" smtClean="0">
                <a:latin typeface="Times New Roman"/>
                <a:ea typeface="Calibri"/>
                <a:cs typeface="Times New Roman"/>
              </a:rPr>
              <a:t> </a:t>
            </a:r>
            <a:r>
              <a:rPr lang="ru-RU" dirty="0">
                <a:latin typeface="Times New Roman"/>
                <a:ea typeface="Calibri"/>
                <a:cs typeface="Times New Roman"/>
              </a:rPr>
              <a:t>2-х т. Т .1. / </a:t>
            </a:r>
            <a:r>
              <a:rPr lang="ru-RU" dirty="0" smtClean="0">
                <a:latin typeface="Times New Roman"/>
                <a:ea typeface="Calibri"/>
                <a:cs typeface="Times New Roman"/>
              </a:rPr>
              <a:t>составление</a:t>
            </a:r>
            <a:r>
              <a:rPr lang="ru-RU" dirty="0">
                <a:latin typeface="Times New Roman"/>
                <a:ea typeface="Calibri"/>
                <a:cs typeface="Times New Roman"/>
              </a:rPr>
              <a:t>, подготовка текста и комментарии В. </a:t>
            </a:r>
            <a:r>
              <a:rPr lang="ru-RU" dirty="0" err="1">
                <a:latin typeface="Times New Roman"/>
                <a:ea typeface="Calibri"/>
                <a:cs typeface="Times New Roman"/>
              </a:rPr>
              <a:t>Вацуро</a:t>
            </a:r>
            <a:r>
              <a:rPr lang="ru-RU" dirty="0">
                <a:latin typeface="Times New Roman"/>
                <a:ea typeface="Calibri"/>
                <a:cs typeface="Times New Roman"/>
              </a:rPr>
              <a:t>, М. </a:t>
            </a:r>
            <a:r>
              <a:rPr lang="ru-RU" dirty="0" err="1">
                <a:latin typeface="Times New Roman"/>
                <a:ea typeface="Calibri"/>
                <a:cs typeface="Times New Roman"/>
              </a:rPr>
              <a:t>Гиллельсона</a:t>
            </a:r>
            <a:r>
              <a:rPr lang="ru-RU" dirty="0">
                <a:latin typeface="Times New Roman"/>
                <a:ea typeface="Calibri"/>
                <a:cs typeface="Times New Roman"/>
              </a:rPr>
              <a:t>, Р. </a:t>
            </a:r>
            <a:r>
              <a:rPr lang="ru-RU" dirty="0" err="1">
                <a:latin typeface="Times New Roman"/>
                <a:ea typeface="Calibri"/>
                <a:cs typeface="Times New Roman"/>
              </a:rPr>
              <a:t>Иезуитовой</a:t>
            </a:r>
            <a:r>
              <a:rPr lang="ru-RU" dirty="0">
                <a:latin typeface="Times New Roman"/>
                <a:ea typeface="Calibri"/>
                <a:cs typeface="Times New Roman"/>
              </a:rPr>
              <a:t>, Я. Левкович.- Москва: </a:t>
            </a:r>
            <a:r>
              <a:rPr lang="ru-RU" dirty="0" err="1" smtClean="0">
                <a:latin typeface="Times New Roman"/>
                <a:ea typeface="Calibri"/>
                <a:cs typeface="Times New Roman"/>
              </a:rPr>
              <a:t>Художесвенная</a:t>
            </a:r>
            <a:r>
              <a:rPr lang="ru-RU" dirty="0" smtClean="0">
                <a:latin typeface="Times New Roman"/>
                <a:ea typeface="Calibri"/>
                <a:cs typeface="Times New Roman"/>
              </a:rPr>
              <a:t> </a:t>
            </a:r>
            <a:r>
              <a:rPr lang="ru-RU" dirty="0">
                <a:latin typeface="Times New Roman"/>
                <a:ea typeface="Calibri"/>
                <a:cs typeface="Times New Roman"/>
              </a:rPr>
              <a:t>литература, 1985.- 575  с.- Текст: </a:t>
            </a:r>
            <a:r>
              <a:rPr lang="ru-RU" dirty="0" smtClean="0">
                <a:latin typeface="Times New Roman"/>
                <a:ea typeface="Calibri"/>
                <a:cs typeface="Times New Roman"/>
              </a:rPr>
              <a:t>непосредственный.</a:t>
            </a:r>
          </a:p>
          <a:p>
            <a:pPr indent="450215" algn="just">
              <a:lnSpc>
                <a:spcPct val="115000"/>
              </a:lnSpc>
              <a:spcAft>
                <a:spcPts val="1000"/>
              </a:spcAft>
            </a:pPr>
            <a:endParaRPr lang="ru-RU" sz="1400" dirty="0">
              <a:ea typeface="Calibri"/>
              <a:cs typeface="Times New Roman"/>
            </a:endParaRPr>
          </a:p>
        </p:txBody>
      </p:sp>
    </p:spTree>
    <p:extLst>
      <p:ext uri="{BB962C8B-B14F-4D97-AF65-F5344CB8AC3E}">
        <p14:creationId xmlns:p14="http://schemas.microsoft.com/office/powerpoint/2010/main" val="814011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2" descr="C:\Users\CHITALNIY ZAL 2\Desktop\Пуш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23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C:\Users\CHITALNIY ZAL 2\Documents\Panasonic\MFS\Scan\20200528_093048.jpg"/>
          <p:cNvPicPr/>
          <p:nvPr/>
        </p:nvPicPr>
        <p:blipFill rotWithShape="1">
          <a:blip r:embed="rId3" cstate="print">
            <a:extLst>
              <a:ext uri="{28A0092B-C50C-407E-A947-70E740481C1C}">
                <a14:useLocalDpi xmlns:a14="http://schemas.microsoft.com/office/drawing/2010/main" val="0"/>
              </a:ext>
            </a:extLst>
          </a:blip>
          <a:srcRect l="4458" t="896" b="56689"/>
          <a:stretch/>
        </p:blipFill>
        <p:spPr bwMode="auto">
          <a:xfrm rot="5400000">
            <a:off x="1142264" y="954080"/>
            <a:ext cx="4104457" cy="2573579"/>
          </a:xfrm>
          <a:prstGeom prst="rect">
            <a:avLst/>
          </a:prstGeom>
          <a:noFill/>
          <a:ln>
            <a:noFill/>
          </a:ln>
          <a:extLst>
            <a:ext uri="{53640926-AAD7-44D8-BBD7-CCE9431645EC}">
              <a14:shadowObscured xmlns:a14="http://schemas.microsoft.com/office/drawing/2010/main"/>
            </a:ext>
          </a:extLst>
        </p:spPr>
      </p:pic>
      <p:sp>
        <p:nvSpPr>
          <p:cNvPr id="6" name="Прямоугольник 5"/>
          <p:cNvSpPr/>
          <p:nvPr/>
        </p:nvSpPr>
        <p:spPr>
          <a:xfrm>
            <a:off x="4587822" y="1763487"/>
            <a:ext cx="4572000" cy="3406061"/>
          </a:xfrm>
          <a:prstGeom prst="rect">
            <a:avLst/>
          </a:prstGeom>
        </p:spPr>
        <p:txBody>
          <a:bodyPr>
            <a:spAutoFit/>
          </a:bodyPr>
          <a:lstStyle/>
          <a:p>
            <a:pPr indent="450215">
              <a:lnSpc>
                <a:spcPct val="115000"/>
              </a:lnSpc>
              <a:spcAft>
                <a:spcPts val="1000"/>
              </a:spcAft>
            </a:pPr>
            <a:r>
              <a:rPr lang="ru-RU" dirty="0">
                <a:latin typeface="Times New Roman"/>
                <a:ea typeface="Calibri"/>
                <a:cs typeface="Times New Roman"/>
              </a:rPr>
              <a:t>Пушкин, А. С. Драматургия. </a:t>
            </a:r>
            <a:r>
              <a:rPr lang="ru-RU" dirty="0" smtClean="0">
                <a:latin typeface="Times New Roman"/>
                <a:ea typeface="Calibri"/>
                <a:cs typeface="Times New Roman"/>
              </a:rPr>
              <a:t>Проза / </a:t>
            </a:r>
            <a:r>
              <a:rPr lang="ru-RU" dirty="0">
                <a:latin typeface="Times New Roman"/>
                <a:ea typeface="Calibri"/>
                <a:cs typeface="Times New Roman"/>
              </a:rPr>
              <a:t>А. С. Пушкин.- Москва: </a:t>
            </a:r>
            <a:r>
              <a:rPr lang="ru-RU" dirty="0" smtClean="0">
                <a:latin typeface="Times New Roman"/>
                <a:ea typeface="Calibri"/>
                <a:cs typeface="Times New Roman"/>
              </a:rPr>
              <a:t>Правда, </a:t>
            </a:r>
            <a:r>
              <a:rPr lang="ru-RU" dirty="0">
                <a:latin typeface="Times New Roman"/>
                <a:ea typeface="Calibri"/>
                <a:cs typeface="Times New Roman"/>
              </a:rPr>
              <a:t>1981.- 624 с.: ил.- Текст: непосредственный.</a:t>
            </a:r>
            <a:endParaRPr lang="ru-RU" sz="1400" dirty="0">
              <a:ea typeface="Calibri"/>
              <a:cs typeface="Times New Roman"/>
            </a:endParaRPr>
          </a:p>
          <a:p>
            <a:pPr indent="450215" algn="just">
              <a:lnSpc>
                <a:spcPct val="115000"/>
              </a:lnSpc>
              <a:spcAft>
                <a:spcPts val="1000"/>
              </a:spcAft>
            </a:pPr>
            <a:r>
              <a:rPr lang="ru-RU" dirty="0">
                <a:latin typeface="Times New Roman"/>
                <a:ea typeface="Calibri"/>
                <a:cs typeface="Times New Roman"/>
              </a:rPr>
              <a:t>В сборник включены наиболее известные драматические и прозаические произведения великого русского писателя А. С. </a:t>
            </a:r>
            <a:r>
              <a:rPr lang="ru-RU" dirty="0" smtClean="0">
                <a:latin typeface="Times New Roman"/>
                <a:ea typeface="Calibri"/>
                <a:cs typeface="Times New Roman"/>
              </a:rPr>
              <a:t>Пушкина </a:t>
            </a:r>
            <a:r>
              <a:rPr lang="ru-RU" dirty="0">
                <a:latin typeface="Times New Roman"/>
                <a:ea typeface="Calibri"/>
                <a:cs typeface="Times New Roman"/>
              </a:rPr>
              <a:t>:</a:t>
            </a:r>
            <a:r>
              <a:rPr lang="ru-RU" dirty="0" smtClean="0">
                <a:latin typeface="Times New Roman"/>
                <a:ea typeface="Calibri"/>
                <a:cs typeface="Times New Roman"/>
              </a:rPr>
              <a:t> </a:t>
            </a:r>
            <a:r>
              <a:rPr lang="ru-RU" dirty="0">
                <a:latin typeface="Times New Roman"/>
                <a:ea typeface="Calibri"/>
                <a:cs typeface="Times New Roman"/>
              </a:rPr>
              <a:t>«Борис Годунов», « Каменный гость», « Русалка», «Повести Белкина», « Дубровский», « Пиковая дама», « Капитанская дочка» и др.</a:t>
            </a:r>
            <a:endParaRPr lang="ru-RU" sz="1400" dirty="0">
              <a:ea typeface="Calibri"/>
              <a:cs typeface="Times New Roman"/>
            </a:endParaRPr>
          </a:p>
        </p:txBody>
      </p:sp>
    </p:spTree>
    <p:extLst>
      <p:ext uri="{BB962C8B-B14F-4D97-AF65-F5344CB8AC3E}">
        <p14:creationId xmlns:p14="http://schemas.microsoft.com/office/powerpoint/2010/main" val="261208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2" descr="C:\Users\CHITALNIY ZAL 2\Desktop\Пуш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23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C:\Users\CHITALNIY ZAL 2\Documents\Panasonic\MFS\Scan\20200528_093314.jpg"/>
          <p:cNvPicPr/>
          <p:nvPr/>
        </p:nvPicPr>
        <p:blipFill rotWithShape="1">
          <a:blip r:embed="rId3" cstate="print">
            <a:extLst>
              <a:ext uri="{28A0092B-C50C-407E-A947-70E740481C1C}">
                <a14:useLocalDpi xmlns:a14="http://schemas.microsoft.com/office/drawing/2010/main" val="0"/>
              </a:ext>
            </a:extLst>
          </a:blip>
          <a:srcRect l="34957" r="2824" b="31746"/>
          <a:stretch/>
        </p:blipFill>
        <p:spPr bwMode="auto">
          <a:xfrm>
            <a:off x="1835696" y="188641"/>
            <a:ext cx="2423914" cy="3960440"/>
          </a:xfrm>
          <a:prstGeom prst="rect">
            <a:avLst/>
          </a:prstGeom>
          <a:noFill/>
          <a:ln>
            <a:noFill/>
          </a:ln>
          <a:extLst>
            <a:ext uri="{53640926-AAD7-44D8-BBD7-CCE9431645EC}">
              <a14:shadowObscured xmlns:a14="http://schemas.microsoft.com/office/drawing/2010/main"/>
            </a:ext>
          </a:extLst>
        </p:spPr>
      </p:pic>
      <p:sp>
        <p:nvSpPr>
          <p:cNvPr id="6" name="Прямоугольник 5"/>
          <p:cNvSpPr/>
          <p:nvPr/>
        </p:nvSpPr>
        <p:spPr>
          <a:xfrm>
            <a:off x="4499992" y="1268760"/>
            <a:ext cx="4572000" cy="4043158"/>
          </a:xfrm>
          <a:prstGeom prst="rect">
            <a:avLst/>
          </a:prstGeom>
        </p:spPr>
        <p:txBody>
          <a:bodyPr>
            <a:spAutoFit/>
          </a:bodyPr>
          <a:lstStyle/>
          <a:p>
            <a:pPr indent="450215">
              <a:lnSpc>
                <a:spcPct val="115000"/>
              </a:lnSpc>
              <a:spcAft>
                <a:spcPts val="1000"/>
              </a:spcAft>
            </a:pPr>
            <a:r>
              <a:rPr lang="ru-RU" dirty="0">
                <a:latin typeface="Times New Roman"/>
                <a:ea typeface="Calibri"/>
                <a:cs typeface="Times New Roman"/>
              </a:rPr>
              <a:t>Пушкин, А. С. Евгений Онегин: роман в стихах, </a:t>
            </a:r>
            <a:r>
              <a:rPr lang="ru-RU" dirty="0" smtClean="0">
                <a:latin typeface="Times New Roman"/>
                <a:ea typeface="Calibri"/>
                <a:cs typeface="Times New Roman"/>
              </a:rPr>
              <a:t>стихотворения / </a:t>
            </a:r>
            <a:r>
              <a:rPr lang="ru-RU" dirty="0">
                <a:latin typeface="Times New Roman"/>
                <a:ea typeface="Calibri"/>
                <a:cs typeface="Times New Roman"/>
              </a:rPr>
              <a:t>А. С. Пушкин.- Санкт-Петербург: Азбука; Азбука-Аттикус, 2013.- 448 с.- Текст: непосредственный.</a:t>
            </a:r>
            <a:endParaRPr lang="ru-RU" sz="1400" dirty="0">
              <a:ea typeface="Calibri"/>
              <a:cs typeface="Times New Roman"/>
            </a:endParaRPr>
          </a:p>
          <a:p>
            <a:pPr indent="450215" algn="just">
              <a:lnSpc>
                <a:spcPct val="115000"/>
              </a:lnSpc>
              <a:spcAft>
                <a:spcPts val="1000"/>
              </a:spcAft>
            </a:pPr>
            <a:r>
              <a:rPr lang="ru-RU" dirty="0">
                <a:latin typeface="Times New Roman"/>
                <a:ea typeface="Calibri"/>
                <a:cs typeface="Times New Roman"/>
              </a:rPr>
              <a:t>Можно сказать что весь 19 век прошёл под знаком А. С. Пушкина. Но и сегодня, в 21 веке, уже тысячекратно повторенные школьными учебниками и хрестоматиями гениальные пушкинские строки не обесценились: как все причастное к вечности, </a:t>
            </a:r>
            <a:r>
              <a:rPr lang="ru-RU" dirty="0" smtClean="0">
                <a:latin typeface="Times New Roman"/>
                <a:ea typeface="Calibri"/>
                <a:cs typeface="Times New Roman"/>
              </a:rPr>
              <a:t>они </a:t>
            </a:r>
            <a:r>
              <a:rPr lang="ru-RU" dirty="0">
                <a:latin typeface="Times New Roman"/>
                <a:ea typeface="Calibri"/>
                <a:cs typeface="Times New Roman"/>
              </a:rPr>
              <a:t>дарят </a:t>
            </a:r>
            <a:r>
              <a:rPr lang="ru-RU" dirty="0" smtClean="0">
                <a:latin typeface="Times New Roman"/>
                <a:ea typeface="Calibri"/>
                <a:cs typeface="Times New Roman"/>
              </a:rPr>
              <a:t>радость</a:t>
            </a:r>
            <a:r>
              <a:rPr lang="ru-RU" dirty="0">
                <a:latin typeface="Times New Roman"/>
                <a:ea typeface="Calibri"/>
                <a:cs typeface="Times New Roman"/>
              </a:rPr>
              <a:t>, вселяют надежду и утешение.</a:t>
            </a:r>
            <a:endParaRPr lang="ru-RU" sz="1400" dirty="0">
              <a:ea typeface="Calibri"/>
              <a:cs typeface="Times New Roman"/>
            </a:endParaRPr>
          </a:p>
        </p:txBody>
      </p:sp>
    </p:spTree>
    <p:extLst>
      <p:ext uri="{BB962C8B-B14F-4D97-AF65-F5344CB8AC3E}">
        <p14:creationId xmlns:p14="http://schemas.microsoft.com/office/powerpoint/2010/main" val="351929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2" descr="C:\Users\CHITALNIY ZAL 2\Desktop\Пуш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23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C:\Users\CHITALNIY ZAL 2\Documents\Panasonic\MFS\Scan\20200528_094258.jpg"/>
          <p:cNvPicPr/>
          <p:nvPr/>
        </p:nvPicPr>
        <p:blipFill rotWithShape="1">
          <a:blip r:embed="rId3" cstate="print">
            <a:extLst>
              <a:ext uri="{28A0092B-C50C-407E-A947-70E740481C1C}">
                <a14:useLocalDpi xmlns:a14="http://schemas.microsoft.com/office/drawing/2010/main" val="0"/>
              </a:ext>
            </a:extLst>
          </a:blip>
          <a:srcRect l="10102" r="11482" b="19388"/>
          <a:stretch/>
        </p:blipFill>
        <p:spPr bwMode="auto">
          <a:xfrm>
            <a:off x="1903386" y="116632"/>
            <a:ext cx="2701339" cy="4154907"/>
          </a:xfrm>
          <a:prstGeom prst="rect">
            <a:avLst/>
          </a:prstGeom>
          <a:noFill/>
          <a:ln>
            <a:noFill/>
          </a:ln>
          <a:extLst>
            <a:ext uri="{53640926-AAD7-44D8-BBD7-CCE9431645EC}">
              <a14:shadowObscured xmlns:a14="http://schemas.microsoft.com/office/drawing/2010/main"/>
            </a:ext>
          </a:extLst>
        </p:spPr>
      </p:pic>
      <p:sp>
        <p:nvSpPr>
          <p:cNvPr id="6" name="Прямоугольник 5"/>
          <p:cNvSpPr/>
          <p:nvPr/>
        </p:nvSpPr>
        <p:spPr>
          <a:xfrm>
            <a:off x="4577815" y="2586462"/>
            <a:ext cx="4572000" cy="1685077"/>
          </a:xfrm>
          <a:prstGeom prst="rect">
            <a:avLst/>
          </a:prstGeom>
        </p:spPr>
        <p:txBody>
          <a:bodyPr>
            <a:spAutoFit/>
          </a:bodyPr>
          <a:lstStyle/>
          <a:p>
            <a:pPr indent="450215">
              <a:lnSpc>
                <a:spcPct val="115000"/>
              </a:lnSpc>
              <a:spcAft>
                <a:spcPts val="1000"/>
              </a:spcAft>
            </a:pPr>
            <a:r>
              <a:rPr lang="ru-RU" dirty="0">
                <a:latin typeface="Times New Roman"/>
                <a:ea typeface="Calibri"/>
                <a:cs typeface="Times New Roman"/>
              </a:rPr>
              <a:t>Пушкин, А. С. Золотые строки. Бесценные мысли. Бессмертные </a:t>
            </a:r>
            <a:r>
              <a:rPr lang="ru-RU" dirty="0" smtClean="0">
                <a:latin typeface="Times New Roman"/>
                <a:ea typeface="Calibri"/>
                <a:cs typeface="Times New Roman"/>
              </a:rPr>
              <a:t>стихи </a:t>
            </a:r>
            <a:r>
              <a:rPr lang="ru-RU" dirty="0">
                <a:latin typeface="Times New Roman"/>
                <a:ea typeface="Calibri"/>
                <a:cs typeface="Times New Roman"/>
              </a:rPr>
              <a:t>/ А. С. </a:t>
            </a:r>
            <a:r>
              <a:rPr lang="ru-RU" dirty="0" smtClean="0">
                <a:latin typeface="Times New Roman"/>
                <a:ea typeface="Calibri"/>
                <a:cs typeface="Times New Roman"/>
              </a:rPr>
              <a:t>Пушкин; </a:t>
            </a:r>
            <a:r>
              <a:rPr lang="ru-RU" dirty="0">
                <a:latin typeface="Times New Roman"/>
                <a:ea typeface="Calibri"/>
                <a:cs typeface="Times New Roman"/>
              </a:rPr>
              <a:t>с</a:t>
            </a:r>
            <a:r>
              <a:rPr lang="ru-RU" dirty="0" smtClean="0">
                <a:latin typeface="Times New Roman"/>
                <a:ea typeface="Calibri"/>
                <a:cs typeface="Times New Roman"/>
              </a:rPr>
              <a:t>оставитель </a:t>
            </a:r>
            <a:r>
              <a:rPr lang="ru-RU" dirty="0">
                <a:latin typeface="Times New Roman"/>
                <a:ea typeface="Calibri"/>
                <a:cs typeface="Times New Roman"/>
              </a:rPr>
              <a:t>А. В. Добрынин.- Москва: АСТ-ПРЕСС СКД, 2012.- 336 с.: ил</a:t>
            </a:r>
            <a:r>
              <a:rPr lang="ru-RU" dirty="0" smtClean="0">
                <a:latin typeface="Times New Roman"/>
                <a:ea typeface="Calibri"/>
                <a:cs typeface="Times New Roman"/>
              </a:rPr>
              <a:t>.- </a:t>
            </a:r>
            <a:r>
              <a:rPr lang="ru-RU" dirty="0">
                <a:latin typeface="Times New Roman"/>
                <a:ea typeface="Calibri"/>
                <a:cs typeface="Times New Roman"/>
              </a:rPr>
              <a:t>Текст: непосредственный.</a:t>
            </a:r>
            <a:endParaRPr lang="ru-RU" sz="1400" dirty="0">
              <a:ea typeface="Calibri"/>
              <a:cs typeface="Times New Roman"/>
            </a:endParaRPr>
          </a:p>
        </p:txBody>
      </p:sp>
    </p:spTree>
    <p:extLst>
      <p:ext uri="{BB962C8B-B14F-4D97-AF65-F5344CB8AC3E}">
        <p14:creationId xmlns:p14="http://schemas.microsoft.com/office/powerpoint/2010/main" val="895116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2" descr="C:\Users\CHITALNIY ZAL 2\Desktop\Пуш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23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C:\Users\CHITALNIY ZAL 2\Documents\Panasonic\MFS\Scan\20200528_093416.jpg"/>
          <p:cNvPicPr/>
          <p:nvPr/>
        </p:nvPicPr>
        <p:blipFill rotWithShape="1">
          <a:blip r:embed="rId3" cstate="print">
            <a:extLst>
              <a:ext uri="{28A0092B-C50C-407E-A947-70E740481C1C}">
                <a14:useLocalDpi xmlns:a14="http://schemas.microsoft.com/office/drawing/2010/main" val="0"/>
              </a:ext>
            </a:extLst>
          </a:blip>
          <a:srcRect l="19403" t="680" r="25755" b="52721"/>
          <a:stretch/>
        </p:blipFill>
        <p:spPr bwMode="auto">
          <a:xfrm>
            <a:off x="1907704" y="116632"/>
            <a:ext cx="3257550" cy="3914775"/>
          </a:xfrm>
          <a:prstGeom prst="rect">
            <a:avLst/>
          </a:prstGeom>
          <a:noFill/>
          <a:ln>
            <a:noFill/>
          </a:ln>
          <a:extLst>
            <a:ext uri="{53640926-AAD7-44D8-BBD7-CCE9431645EC}">
              <a14:shadowObscured xmlns:a14="http://schemas.microsoft.com/office/drawing/2010/main"/>
            </a:ext>
          </a:extLst>
        </p:spPr>
      </p:pic>
      <p:sp>
        <p:nvSpPr>
          <p:cNvPr id="6" name="Прямоугольник 5"/>
          <p:cNvSpPr/>
          <p:nvPr/>
        </p:nvSpPr>
        <p:spPr>
          <a:xfrm>
            <a:off x="5165254" y="2586461"/>
            <a:ext cx="3947712" cy="1685077"/>
          </a:xfrm>
          <a:prstGeom prst="rect">
            <a:avLst/>
          </a:prstGeom>
        </p:spPr>
        <p:txBody>
          <a:bodyPr wrap="square">
            <a:spAutoFit/>
          </a:bodyPr>
          <a:lstStyle/>
          <a:p>
            <a:pPr indent="450215">
              <a:lnSpc>
                <a:spcPct val="115000"/>
              </a:lnSpc>
              <a:spcAft>
                <a:spcPts val="1000"/>
              </a:spcAft>
            </a:pPr>
            <a:r>
              <a:rPr lang="ru-RU" dirty="0">
                <a:latin typeface="Times New Roman"/>
                <a:ea typeface="Calibri"/>
                <a:cs typeface="Times New Roman"/>
              </a:rPr>
              <a:t>Пушкин, А. С. Лицейская </a:t>
            </a:r>
            <a:r>
              <a:rPr lang="ru-RU" dirty="0" smtClean="0">
                <a:latin typeface="Times New Roman"/>
                <a:ea typeface="Calibri"/>
                <a:cs typeface="Times New Roman"/>
              </a:rPr>
              <a:t>лирика / </a:t>
            </a:r>
            <a:r>
              <a:rPr lang="ru-RU" dirty="0">
                <a:latin typeface="Times New Roman"/>
                <a:ea typeface="Calibri"/>
                <a:cs typeface="Times New Roman"/>
              </a:rPr>
              <a:t>А. С. </a:t>
            </a:r>
            <a:r>
              <a:rPr lang="ru-RU" dirty="0" smtClean="0">
                <a:latin typeface="Times New Roman"/>
                <a:ea typeface="Calibri"/>
                <a:cs typeface="Times New Roman"/>
              </a:rPr>
              <a:t>Пушкин; </a:t>
            </a:r>
            <a:r>
              <a:rPr lang="ru-RU" dirty="0">
                <a:latin typeface="Times New Roman"/>
                <a:ea typeface="Calibri"/>
                <a:cs typeface="Times New Roman"/>
              </a:rPr>
              <a:t>с</a:t>
            </a:r>
            <a:r>
              <a:rPr lang="ru-RU" dirty="0" smtClean="0">
                <a:latin typeface="Times New Roman"/>
                <a:ea typeface="Calibri"/>
                <a:cs typeface="Times New Roman"/>
              </a:rPr>
              <a:t>оставитель </a:t>
            </a:r>
            <a:r>
              <a:rPr lang="ru-RU" dirty="0">
                <a:latin typeface="Times New Roman"/>
                <a:ea typeface="Calibri"/>
                <a:cs typeface="Times New Roman"/>
              </a:rPr>
              <a:t>М. Н. </a:t>
            </a:r>
            <a:r>
              <a:rPr lang="ru-RU" dirty="0" err="1">
                <a:latin typeface="Times New Roman"/>
                <a:ea typeface="Calibri"/>
                <a:cs typeface="Times New Roman"/>
              </a:rPr>
              <a:t>Виролайнен</a:t>
            </a:r>
            <a:r>
              <a:rPr lang="ru-RU" dirty="0">
                <a:latin typeface="Times New Roman"/>
                <a:ea typeface="Calibri"/>
                <a:cs typeface="Times New Roman"/>
              </a:rPr>
              <a:t>.- Санкт-Петербург: Художественная литература, 1993.- 256 с.- </a:t>
            </a:r>
            <a:r>
              <a:rPr lang="ru-RU" dirty="0" smtClean="0">
                <a:latin typeface="Times New Roman"/>
                <a:ea typeface="Calibri"/>
                <a:cs typeface="Times New Roman"/>
              </a:rPr>
              <a:t>Текст</a:t>
            </a:r>
            <a:r>
              <a:rPr lang="ru-RU" dirty="0">
                <a:latin typeface="Times New Roman"/>
                <a:ea typeface="Calibri"/>
                <a:cs typeface="Times New Roman"/>
              </a:rPr>
              <a:t>: непосредственный.</a:t>
            </a:r>
            <a:endParaRPr lang="ru-RU" sz="1400" dirty="0">
              <a:ea typeface="Calibri"/>
              <a:cs typeface="Times New Roman"/>
            </a:endParaRPr>
          </a:p>
        </p:txBody>
      </p:sp>
    </p:spTree>
    <p:extLst>
      <p:ext uri="{BB962C8B-B14F-4D97-AF65-F5344CB8AC3E}">
        <p14:creationId xmlns:p14="http://schemas.microsoft.com/office/powerpoint/2010/main" val="712542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2" descr="C:\Users\CHITALNIY ZAL 2\Desktop\Пуш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23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C:\Users\CHITALNIY ZAL 2\Documents\Panasonic\MFS\Scan\20200528_094354.jpg"/>
          <p:cNvPicPr/>
          <p:nvPr/>
        </p:nvPicPr>
        <p:blipFill rotWithShape="1">
          <a:blip r:embed="rId3" cstate="print">
            <a:extLst>
              <a:ext uri="{28A0092B-C50C-407E-A947-70E740481C1C}">
                <a14:useLocalDpi xmlns:a14="http://schemas.microsoft.com/office/drawing/2010/main" val="0"/>
              </a:ext>
            </a:extLst>
          </a:blip>
          <a:srcRect l="15393" t="1021" r="14530" b="25850"/>
          <a:stretch/>
        </p:blipFill>
        <p:spPr bwMode="auto">
          <a:xfrm>
            <a:off x="1835696" y="188640"/>
            <a:ext cx="2851785" cy="4210050"/>
          </a:xfrm>
          <a:prstGeom prst="rect">
            <a:avLst/>
          </a:prstGeom>
          <a:noFill/>
          <a:ln>
            <a:noFill/>
          </a:ln>
          <a:extLst>
            <a:ext uri="{53640926-AAD7-44D8-BBD7-CCE9431645EC}">
              <a14:shadowObscured xmlns:a14="http://schemas.microsoft.com/office/drawing/2010/main"/>
            </a:ext>
          </a:extLst>
        </p:spPr>
      </p:pic>
      <p:sp>
        <p:nvSpPr>
          <p:cNvPr id="6" name="Прямоугольник 5"/>
          <p:cNvSpPr/>
          <p:nvPr/>
        </p:nvSpPr>
        <p:spPr>
          <a:xfrm>
            <a:off x="4687481" y="2636912"/>
            <a:ext cx="4456519" cy="2768963"/>
          </a:xfrm>
          <a:prstGeom prst="rect">
            <a:avLst/>
          </a:prstGeom>
        </p:spPr>
        <p:txBody>
          <a:bodyPr wrap="square">
            <a:spAutoFit/>
          </a:bodyPr>
          <a:lstStyle/>
          <a:p>
            <a:pPr indent="450215">
              <a:lnSpc>
                <a:spcPct val="115000"/>
              </a:lnSpc>
              <a:spcAft>
                <a:spcPts val="1000"/>
              </a:spcAft>
            </a:pPr>
            <a:r>
              <a:rPr lang="ru-RU" dirty="0">
                <a:latin typeface="Times New Roman"/>
                <a:ea typeface="Calibri"/>
                <a:cs typeface="Times New Roman"/>
              </a:rPr>
              <a:t>Пушкинский </a:t>
            </a:r>
            <a:r>
              <a:rPr lang="ru-RU" dirty="0" smtClean="0">
                <a:latin typeface="Times New Roman"/>
                <a:ea typeface="Calibri"/>
                <a:cs typeface="Times New Roman"/>
              </a:rPr>
              <a:t>сборник / </a:t>
            </a:r>
            <a:r>
              <a:rPr lang="ru-RU" dirty="0">
                <a:latin typeface="Times New Roman"/>
                <a:ea typeface="Calibri"/>
                <a:cs typeface="Times New Roman"/>
              </a:rPr>
              <a:t>с</a:t>
            </a:r>
            <a:r>
              <a:rPr lang="ru-RU" dirty="0" smtClean="0">
                <a:latin typeface="Times New Roman"/>
                <a:ea typeface="Calibri"/>
                <a:cs typeface="Times New Roman"/>
              </a:rPr>
              <a:t>оставители</a:t>
            </a:r>
            <a:r>
              <a:rPr lang="ru-RU" dirty="0">
                <a:latin typeface="Times New Roman"/>
                <a:ea typeface="Calibri"/>
                <a:cs typeface="Times New Roman"/>
              </a:rPr>
              <a:t>: И. </a:t>
            </a:r>
            <a:r>
              <a:rPr lang="ru-RU" dirty="0" err="1">
                <a:latin typeface="Times New Roman"/>
                <a:ea typeface="Calibri"/>
                <a:cs typeface="Times New Roman"/>
              </a:rPr>
              <a:t>Лощилов</a:t>
            </a:r>
            <a:r>
              <a:rPr lang="ru-RU" dirty="0">
                <a:latin typeface="Times New Roman"/>
                <a:ea typeface="Calibri"/>
                <a:cs typeface="Times New Roman"/>
              </a:rPr>
              <a:t>, И. </a:t>
            </a:r>
            <a:r>
              <a:rPr lang="ru-RU" dirty="0" err="1">
                <a:latin typeface="Times New Roman"/>
                <a:ea typeface="Calibri"/>
                <a:cs typeface="Times New Roman"/>
              </a:rPr>
              <a:t>Сурат</a:t>
            </a:r>
            <a:r>
              <a:rPr lang="ru-RU" dirty="0">
                <a:latin typeface="Times New Roman"/>
                <a:ea typeface="Calibri"/>
                <a:cs typeface="Times New Roman"/>
              </a:rPr>
              <a:t>.- Москва: Три квадрата, 2005.- 448 с. – </a:t>
            </a:r>
            <a:r>
              <a:rPr lang="ru-RU" dirty="0" smtClean="0">
                <a:latin typeface="Times New Roman"/>
                <a:ea typeface="Calibri"/>
                <a:cs typeface="Times New Roman"/>
              </a:rPr>
              <a:t>Текст</a:t>
            </a:r>
            <a:r>
              <a:rPr lang="ru-RU" dirty="0">
                <a:latin typeface="Times New Roman"/>
                <a:ea typeface="Calibri"/>
                <a:cs typeface="Times New Roman"/>
              </a:rPr>
              <a:t>: непосредственный.</a:t>
            </a:r>
            <a:endParaRPr lang="ru-RU" sz="1400" dirty="0">
              <a:ea typeface="Calibri"/>
              <a:cs typeface="Times New Roman"/>
            </a:endParaRPr>
          </a:p>
          <a:p>
            <a:pPr indent="450215" algn="just">
              <a:lnSpc>
                <a:spcPct val="115000"/>
              </a:lnSpc>
              <a:spcAft>
                <a:spcPts val="1000"/>
              </a:spcAft>
            </a:pPr>
            <a:r>
              <a:rPr lang="ru-RU" dirty="0">
                <a:latin typeface="Times New Roman"/>
                <a:ea typeface="Calibri"/>
                <a:cs typeface="Times New Roman"/>
              </a:rPr>
              <a:t>В книгу вошли исследования ученых различных традиций и школ из Москвы и Новосибирска, Гарварда и </a:t>
            </a:r>
            <a:r>
              <a:rPr lang="ru-RU" dirty="0" err="1">
                <a:latin typeface="Times New Roman"/>
                <a:ea typeface="Calibri"/>
                <a:cs typeface="Times New Roman"/>
              </a:rPr>
              <a:t>Пристона</a:t>
            </a:r>
            <a:r>
              <a:rPr lang="ru-RU" dirty="0">
                <a:latin typeface="Times New Roman"/>
                <a:ea typeface="Calibri"/>
                <a:cs typeface="Times New Roman"/>
              </a:rPr>
              <a:t>, Варшавы и Парижа.</a:t>
            </a:r>
            <a:endParaRPr lang="ru-RU" sz="1400" dirty="0">
              <a:ea typeface="Calibri"/>
              <a:cs typeface="Times New Roman"/>
            </a:endParaRPr>
          </a:p>
        </p:txBody>
      </p:sp>
    </p:spTree>
    <p:extLst>
      <p:ext uri="{BB962C8B-B14F-4D97-AF65-F5344CB8AC3E}">
        <p14:creationId xmlns:p14="http://schemas.microsoft.com/office/powerpoint/2010/main" val="2537066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2" descr="C:\Users\CHITALNIY ZAL 2\Desktop\Пуш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23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C:\Users\CHITALNIY ZAL 2\Documents\Panasonic\MFS\Scan\20200528_093720.jpg"/>
          <p:cNvPicPr/>
          <p:nvPr/>
        </p:nvPicPr>
        <p:blipFill rotWithShape="1">
          <a:blip r:embed="rId3" cstate="print">
            <a:extLst>
              <a:ext uri="{28A0092B-C50C-407E-A947-70E740481C1C}">
                <a14:useLocalDpi xmlns:a14="http://schemas.microsoft.com/office/drawing/2010/main" val="0"/>
              </a:ext>
            </a:extLst>
          </a:blip>
          <a:srcRect l="20366" r="16935" b="30612"/>
          <a:stretch/>
        </p:blipFill>
        <p:spPr bwMode="auto">
          <a:xfrm>
            <a:off x="1763688" y="116633"/>
            <a:ext cx="2664296" cy="4248472"/>
          </a:xfrm>
          <a:prstGeom prst="rect">
            <a:avLst/>
          </a:prstGeom>
          <a:noFill/>
          <a:ln>
            <a:noFill/>
          </a:ln>
          <a:extLst>
            <a:ext uri="{53640926-AAD7-44D8-BBD7-CCE9431645EC}">
              <a14:shadowObscured xmlns:a14="http://schemas.microsoft.com/office/drawing/2010/main"/>
            </a:ext>
          </a:extLst>
        </p:spPr>
      </p:pic>
      <p:sp>
        <p:nvSpPr>
          <p:cNvPr id="6" name="Прямоугольник 5"/>
          <p:cNvSpPr/>
          <p:nvPr/>
        </p:nvSpPr>
        <p:spPr>
          <a:xfrm>
            <a:off x="4572000" y="2260625"/>
            <a:ext cx="4572000" cy="3087512"/>
          </a:xfrm>
          <a:prstGeom prst="rect">
            <a:avLst/>
          </a:prstGeom>
        </p:spPr>
        <p:txBody>
          <a:bodyPr>
            <a:spAutoFit/>
          </a:bodyPr>
          <a:lstStyle/>
          <a:p>
            <a:pPr indent="450215">
              <a:lnSpc>
                <a:spcPct val="115000"/>
              </a:lnSpc>
              <a:spcAft>
                <a:spcPts val="1000"/>
              </a:spcAft>
            </a:pPr>
            <a:r>
              <a:rPr lang="ru-RU" dirty="0">
                <a:latin typeface="Times New Roman"/>
                <a:ea typeface="Calibri"/>
                <a:cs typeface="Times New Roman"/>
              </a:rPr>
              <a:t>Спутницы </a:t>
            </a:r>
            <a:r>
              <a:rPr lang="ru-RU" dirty="0" smtClean="0">
                <a:latin typeface="Times New Roman"/>
                <a:ea typeface="Calibri"/>
                <a:cs typeface="Times New Roman"/>
              </a:rPr>
              <a:t>Пушкина.-  </a:t>
            </a:r>
            <a:r>
              <a:rPr lang="ru-RU" dirty="0">
                <a:latin typeface="Times New Roman"/>
                <a:ea typeface="Calibri"/>
                <a:cs typeface="Times New Roman"/>
              </a:rPr>
              <a:t>И</a:t>
            </a:r>
            <a:r>
              <a:rPr lang="ru-RU" dirty="0" smtClean="0">
                <a:latin typeface="Times New Roman"/>
                <a:ea typeface="Calibri"/>
                <a:cs typeface="Times New Roman"/>
              </a:rPr>
              <a:t>зд</a:t>
            </a:r>
            <a:r>
              <a:rPr lang="ru-RU" dirty="0">
                <a:latin typeface="Times New Roman"/>
                <a:ea typeface="Calibri"/>
                <a:cs typeface="Times New Roman"/>
              </a:rPr>
              <a:t>. 2-е, </a:t>
            </a:r>
            <a:r>
              <a:rPr lang="ru-RU" dirty="0" smtClean="0">
                <a:latin typeface="Times New Roman"/>
                <a:ea typeface="Calibri"/>
                <a:cs typeface="Times New Roman"/>
              </a:rPr>
              <a:t>доп. </a:t>
            </a:r>
            <a:r>
              <a:rPr lang="ru-RU" dirty="0">
                <a:latin typeface="Times New Roman"/>
                <a:ea typeface="Calibri"/>
                <a:cs typeface="Times New Roman"/>
              </a:rPr>
              <a:t>и </a:t>
            </a:r>
            <a:r>
              <a:rPr lang="ru-RU" dirty="0" err="1" smtClean="0">
                <a:latin typeface="Times New Roman"/>
                <a:ea typeface="Calibri"/>
                <a:cs typeface="Times New Roman"/>
              </a:rPr>
              <a:t>перераб</a:t>
            </a:r>
            <a:r>
              <a:rPr lang="ru-RU" dirty="0" smtClean="0">
                <a:latin typeface="Times New Roman"/>
                <a:ea typeface="Calibri"/>
                <a:cs typeface="Times New Roman"/>
              </a:rPr>
              <a:t>. / </a:t>
            </a:r>
            <a:r>
              <a:rPr lang="ru-RU" dirty="0">
                <a:latin typeface="Times New Roman"/>
                <a:ea typeface="Calibri"/>
                <a:cs typeface="Times New Roman"/>
              </a:rPr>
              <a:t>в</a:t>
            </a:r>
            <a:r>
              <a:rPr lang="ru-RU" dirty="0" smtClean="0">
                <a:latin typeface="Times New Roman"/>
                <a:ea typeface="Calibri"/>
                <a:cs typeface="Times New Roman"/>
              </a:rPr>
              <a:t>ступительная </a:t>
            </a:r>
            <a:r>
              <a:rPr lang="ru-RU" dirty="0">
                <a:latin typeface="Times New Roman"/>
                <a:ea typeface="Calibri"/>
                <a:cs typeface="Times New Roman"/>
              </a:rPr>
              <a:t>статья В. Коровиной.- Москва: </a:t>
            </a:r>
            <a:r>
              <a:rPr lang="ru-RU" dirty="0" err="1">
                <a:latin typeface="Times New Roman"/>
                <a:ea typeface="Calibri"/>
                <a:cs typeface="Times New Roman"/>
              </a:rPr>
              <a:t>Профиздат</a:t>
            </a:r>
            <a:r>
              <a:rPr lang="ru-RU" dirty="0">
                <a:latin typeface="Times New Roman"/>
                <a:ea typeface="Calibri"/>
                <a:cs typeface="Times New Roman"/>
              </a:rPr>
              <a:t>, 1999.- 240 с. </a:t>
            </a:r>
            <a:r>
              <a:rPr lang="ru-RU" dirty="0" smtClean="0">
                <a:latin typeface="Times New Roman"/>
                <a:ea typeface="Calibri"/>
                <a:cs typeface="Times New Roman"/>
              </a:rPr>
              <a:t>– Текст: непосредственный.</a:t>
            </a:r>
            <a:endParaRPr lang="ru-RU" sz="1400" dirty="0">
              <a:ea typeface="Calibri"/>
              <a:cs typeface="Times New Roman"/>
            </a:endParaRPr>
          </a:p>
          <a:p>
            <a:pPr indent="450215" algn="just">
              <a:lnSpc>
                <a:spcPct val="115000"/>
              </a:lnSpc>
              <a:spcAft>
                <a:spcPts val="1000"/>
              </a:spcAft>
            </a:pPr>
            <a:r>
              <a:rPr lang="ru-RU" dirty="0">
                <a:latin typeface="Times New Roman"/>
                <a:ea typeface="Calibri"/>
                <a:cs typeface="Times New Roman"/>
              </a:rPr>
              <a:t>Литературные портреты женщин пушкинской эпохи, с которыми судьба так или иначе связала великого русского поэта, которые оставили заметный след в его жизни и творчестве.</a:t>
            </a:r>
            <a:endParaRPr lang="ru-RU" sz="1400" dirty="0">
              <a:ea typeface="Calibri"/>
              <a:cs typeface="Times New Roman"/>
            </a:endParaRPr>
          </a:p>
        </p:txBody>
      </p:sp>
    </p:spTree>
    <p:extLst>
      <p:ext uri="{BB962C8B-B14F-4D97-AF65-F5344CB8AC3E}">
        <p14:creationId xmlns:p14="http://schemas.microsoft.com/office/powerpoint/2010/main" val="448848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2" descr="C:\Users\CHITALNIY ZAL 2\Desktop\Пуш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34"/>
            <a:ext cx="9144000" cy="686523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059832" y="1916832"/>
            <a:ext cx="5976664" cy="4755148"/>
          </a:xfrm>
          <a:prstGeom prst="rect">
            <a:avLst/>
          </a:prstGeom>
        </p:spPr>
        <p:txBody>
          <a:bodyPr wrap="square">
            <a:spAutoFit/>
          </a:bodyPr>
          <a:lstStyle/>
          <a:p>
            <a:pPr indent="450215" algn="ctr">
              <a:lnSpc>
                <a:spcPct val="115000"/>
              </a:lnSpc>
              <a:spcAft>
                <a:spcPts val="1000"/>
              </a:spcAft>
            </a:pPr>
            <a:r>
              <a:rPr lang="ru-RU" sz="3200" dirty="0">
                <a:latin typeface="Times New Roman"/>
                <a:ea typeface="Calibri"/>
                <a:cs typeface="Times New Roman"/>
              </a:rPr>
              <a:t>Более подробно </a:t>
            </a:r>
            <a:r>
              <a:rPr lang="ru-RU" sz="3200" dirty="0" smtClean="0">
                <a:latin typeface="Times New Roman"/>
                <a:ea typeface="Calibri"/>
                <a:cs typeface="Times New Roman"/>
              </a:rPr>
              <a:t>с книгами </a:t>
            </a:r>
            <a:r>
              <a:rPr lang="ru-RU" sz="3200" dirty="0">
                <a:latin typeface="Times New Roman"/>
                <a:ea typeface="Calibri"/>
                <a:cs typeface="Times New Roman"/>
              </a:rPr>
              <a:t>можно </a:t>
            </a:r>
            <a:r>
              <a:rPr lang="ru-RU" sz="3200" dirty="0" smtClean="0">
                <a:latin typeface="Times New Roman"/>
                <a:ea typeface="Calibri"/>
                <a:cs typeface="Times New Roman"/>
              </a:rPr>
              <a:t>познакомиться </a:t>
            </a:r>
            <a:r>
              <a:rPr lang="ru-RU" sz="3200" dirty="0">
                <a:latin typeface="Times New Roman"/>
                <a:ea typeface="Calibri"/>
                <a:cs typeface="Times New Roman"/>
              </a:rPr>
              <a:t>в </a:t>
            </a:r>
            <a:r>
              <a:rPr lang="ru-RU" sz="3200" dirty="0" smtClean="0">
                <a:latin typeface="Times New Roman"/>
                <a:ea typeface="Calibri"/>
                <a:cs typeface="Times New Roman"/>
              </a:rPr>
              <a:t>библиотеке</a:t>
            </a:r>
            <a:r>
              <a:rPr lang="ru-RU" sz="3200" dirty="0" smtClean="0">
                <a:latin typeface="Times New Roman"/>
                <a:ea typeface="Calibri"/>
                <a:cs typeface="Times New Roman"/>
              </a:rPr>
              <a:t>.</a:t>
            </a:r>
          </a:p>
          <a:p>
            <a:pPr indent="450215" algn="ctr">
              <a:lnSpc>
                <a:spcPct val="115000"/>
              </a:lnSpc>
              <a:spcAft>
                <a:spcPts val="1000"/>
              </a:spcAft>
            </a:pPr>
            <a:endParaRPr lang="ru-RU" sz="3200" dirty="0">
              <a:latin typeface="Times New Roman"/>
              <a:ea typeface="Calibri"/>
              <a:cs typeface="Times New Roman"/>
            </a:endParaRPr>
          </a:p>
          <a:p>
            <a:pPr indent="450215" algn="ctr">
              <a:lnSpc>
                <a:spcPct val="115000"/>
              </a:lnSpc>
              <a:spcAft>
                <a:spcPts val="1000"/>
              </a:spcAft>
            </a:pPr>
            <a:endParaRPr lang="ru-RU" sz="3200" dirty="0" smtClean="0">
              <a:latin typeface="Times New Roman"/>
              <a:ea typeface="Calibri"/>
              <a:cs typeface="Times New Roman"/>
            </a:endParaRPr>
          </a:p>
          <a:p>
            <a:pPr indent="450215" algn="ctr">
              <a:lnSpc>
                <a:spcPct val="115000"/>
              </a:lnSpc>
              <a:spcAft>
                <a:spcPts val="1000"/>
              </a:spcAft>
            </a:pPr>
            <a:endParaRPr lang="ru-RU" sz="1400" dirty="0">
              <a:latin typeface="Times New Roman"/>
              <a:ea typeface="Calibri"/>
              <a:cs typeface="Times New Roman"/>
            </a:endParaRPr>
          </a:p>
          <a:p>
            <a:pPr indent="450215" algn="ctr">
              <a:lnSpc>
                <a:spcPct val="115000"/>
              </a:lnSpc>
              <a:spcAft>
                <a:spcPts val="1000"/>
              </a:spcAft>
            </a:pPr>
            <a:endParaRPr lang="ru-RU" sz="1400" dirty="0" smtClean="0">
              <a:latin typeface="Times New Roman"/>
              <a:ea typeface="Calibri"/>
              <a:cs typeface="Times New Roman"/>
            </a:endParaRPr>
          </a:p>
          <a:p>
            <a:pPr indent="450215" algn="ctr">
              <a:lnSpc>
                <a:spcPct val="115000"/>
              </a:lnSpc>
              <a:spcAft>
                <a:spcPts val="1000"/>
              </a:spcAft>
            </a:pPr>
            <a:endParaRPr lang="ru-RU" sz="1400" dirty="0">
              <a:latin typeface="Times New Roman"/>
              <a:ea typeface="Calibri"/>
              <a:cs typeface="Times New Roman"/>
            </a:endParaRPr>
          </a:p>
          <a:p>
            <a:pPr indent="450215">
              <a:lnSpc>
                <a:spcPct val="115000"/>
              </a:lnSpc>
              <a:spcAft>
                <a:spcPts val="1000"/>
              </a:spcAft>
            </a:pPr>
            <a:r>
              <a:rPr lang="ru-RU" dirty="0" smtClean="0">
                <a:latin typeface="Times New Roman"/>
                <a:ea typeface="Calibri"/>
                <a:cs typeface="Times New Roman"/>
              </a:rPr>
              <a:t>Составитель; библиотекарь М. И. </a:t>
            </a:r>
            <a:r>
              <a:rPr lang="ru-RU" dirty="0" err="1" smtClean="0">
                <a:latin typeface="Times New Roman"/>
                <a:ea typeface="Calibri"/>
                <a:cs typeface="Times New Roman"/>
              </a:rPr>
              <a:t>Семёнова</a:t>
            </a:r>
            <a:endParaRPr lang="ru-RU" dirty="0">
              <a:ea typeface="Calibri"/>
              <a:cs typeface="Times New Roman"/>
            </a:endParaRPr>
          </a:p>
        </p:txBody>
      </p:sp>
    </p:spTree>
    <p:extLst>
      <p:ext uri="{BB962C8B-B14F-4D97-AF65-F5344CB8AC3E}">
        <p14:creationId xmlns:p14="http://schemas.microsoft.com/office/powerpoint/2010/main" val="2024289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2" descr="C:\Users\CHITALNIY ZAL 2\Desktop\Пуш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23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987824" y="692696"/>
            <a:ext cx="6048672" cy="4821833"/>
          </a:xfrm>
          <a:prstGeom prst="rect">
            <a:avLst/>
          </a:prstGeom>
        </p:spPr>
        <p:txBody>
          <a:bodyPr wrap="square">
            <a:spAutoFit/>
          </a:bodyPr>
          <a:lstStyle/>
          <a:p>
            <a:pPr indent="450215" algn="just">
              <a:lnSpc>
                <a:spcPct val="115000"/>
              </a:lnSpc>
              <a:spcAft>
                <a:spcPts val="1000"/>
              </a:spcAft>
            </a:pPr>
            <a:r>
              <a:rPr lang="ru-RU" sz="2000" dirty="0">
                <a:latin typeface="Times New Roman"/>
                <a:ea typeface="Calibri"/>
                <a:cs typeface="Times New Roman"/>
              </a:rPr>
              <a:t>Александр Сергеевич Пушкин – гениальный русский поэт, прозаик, драматург, публицист, основоположник русского реалистического направления в литературе.</a:t>
            </a:r>
            <a:endParaRPr lang="ru-RU" sz="2000" dirty="0">
              <a:ea typeface="Calibri"/>
              <a:cs typeface="Times New Roman"/>
            </a:endParaRPr>
          </a:p>
          <a:p>
            <a:pPr indent="450215" algn="just">
              <a:lnSpc>
                <a:spcPct val="115000"/>
              </a:lnSpc>
              <a:spcAft>
                <a:spcPts val="1000"/>
              </a:spcAft>
            </a:pPr>
            <a:r>
              <a:rPr lang="ru-RU" sz="2000" dirty="0">
                <a:latin typeface="Times New Roman"/>
                <a:ea typeface="Calibri"/>
                <a:cs typeface="Times New Roman"/>
              </a:rPr>
              <a:t>6 июня – день рождения  великого русского поэта Александра Сергеевича Пушкина (1799-1837). Ежегодно 6 июня в России отмечается Пушкинский день. Литературное творчество великого русского поэта Александра Сергеевича Пушкина сопровождает нас на протяжении всей жизни. Его произведения объединяют людей всех возрастов, вероисповеданий, национальностей, переводятся на десятки языков мира. </a:t>
            </a:r>
            <a:endParaRPr lang="ru-RU" sz="2000" dirty="0">
              <a:ea typeface="Calibri"/>
              <a:cs typeface="Times New Roman"/>
            </a:endParaRPr>
          </a:p>
        </p:txBody>
      </p:sp>
    </p:spTree>
    <p:extLst>
      <p:ext uri="{BB962C8B-B14F-4D97-AF65-F5344CB8AC3E}">
        <p14:creationId xmlns:p14="http://schemas.microsoft.com/office/powerpoint/2010/main" val="4009379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2" descr="C:\Users\CHITALNIY ZAL 2\Desktop\Пуш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23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987824" y="692696"/>
            <a:ext cx="6048672" cy="5507277"/>
          </a:xfrm>
          <a:prstGeom prst="rect">
            <a:avLst/>
          </a:prstGeom>
        </p:spPr>
        <p:txBody>
          <a:bodyPr wrap="square">
            <a:spAutoFit/>
          </a:bodyPr>
          <a:lstStyle/>
          <a:p>
            <a:pPr indent="450215" algn="just">
              <a:lnSpc>
                <a:spcPct val="115000"/>
              </a:lnSpc>
              <a:spcAft>
                <a:spcPts val="1000"/>
              </a:spcAft>
            </a:pPr>
            <a:r>
              <a:rPr lang="ru-RU" sz="2000" dirty="0">
                <a:latin typeface="Times New Roman"/>
                <a:ea typeface="Calibri"/>
                <a:cs typeface="Times New Roman"/>
              </a:rPr>
              <a:t>Александра Пушкина часто называют основоположником современного русского литературного языка. Как бы ни трудны бы были его произведения для перевода, Пушкин имеет своих почитателей почти во всех уголках Земли. Практически все с раннего детства наизусть знают многие его произведения и даже в повседневной жизни мы часто цитируем его. Мы встречаем времена года пушкинскими строками: «Мороз и солнце! День чудесный!» или «Унылая пора, очей очарованье…». Мы подходим к зеркалу с фразой: «Я ль на свете всех милее?..». </a:t>
            </a:r>
            <a:endParaRPr lang="ru-RU" sz="2000" dirty="0" smtClean="0">
              <a:latin typeface="Times New Roman"/>
              <a:ea typeface="Calibri"/>
              <a:cs typeface="Times New Roman"/>
            </a:endParaRPr>
          </a:p>
          <a:p>
            <a:pPr indent="450215" algn="just">
              <a:lnSpc>
                <a:spcPct val="115000"/>
              </a:lnSpc>
              <a:spcAft>
                <a:spcPts val="1000"/>
              </a:spcAft>
            </a:pPr>
            <a:r>
              <a:rPr lang="ru-RU" sz="2000" dirty="0" smtClean="0">
                <a:latin typeface="Times New Roman"/>
                <a:ea typeface="Calibri"/>
                <a:cs typeface="Times New Roman"/>
              </a:rPr>
              <a:t>Центральная </a:t>
            </a:r>
            <a:r>
              <a:rPr lang="ru-RU" sz="2000" dirty="0">
                <a:latin typeface="Times New Roman"/>
                <a:ea typeface="Calibri"/>
                <a:cs typeface="Times New Roman"/>
              </a:rPr>
              <a:t>районная библиотека им. Героя России А. Н. Захарчука  предлагает вашему вниманию издания из фондов библиотеки. </a:t>
            </a:r>
            <a:endParaRPr lang="ru-RU" sz="2000" dirty="0">
              <a:ea typeface="Calibri"/>
              <a:cs typeface="Times New Roman"/>
            </a:endParaRPr>
          </a:p>
        </p:txBody>
      </p:sp>
    </p:spTree>
    <p:extLst>
      <p:ext uri="{BB962C8B-B14F-4D97-AF65-F5344CB8AC3E}">
        <p14:creationId xmlns:p14="http://schemas.microsoft.com/office/powerpoint/2010/main" val="3718032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2" descr="C:\Users\CHITALNIY ZAL 2\Desktop\Пуш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2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31838" y="1268760"/>
            <a:ext cx="5832649" cy="3908762"/>
          </a:xfrm>
          <a:prstGeom prst="rect">
            <a:avLst/>
          </a:prstGeom>
          <a:noFill/>
        </p:spPr>
        <p:txBody>
          <a:bodyPr wrap="square" rtlCol="0">
            <a:spAutoFit/>
          </a:bodyPr>
          <a:lstStyle/>
          <a:p>
            <a:r>
              <a:rPr lang="ru-RU" sz="4400" b="1" dirty="0" smtClean="0">
                <a:latin typeface="Adine Kirnberg" panose="02000000000000000000" pitchFamily="2" charset="0"/>
              </a:rPr>
              <a:t>И на вопрос «Кто </a:t>
            </a:r>
            <a:r>
              <a:rPr lang="ru-RU" sz="4400" b="1" dirty="0">
                <a:latin typeface="Adine Kirnberg" panose="02000000000000000000" pitchFamily="2" charset="0"/>
              </a:rPr>
              <a:t>в</a:t>
            </a:r>
            <a:r>
              <a:rPr lang="ru-RU" sz="4400" b="1" dirty="0" smtClean="0">
                <a:latin typeface="Adine Kirnberg" panose="02000000000000000000" pitchFamily="2" charset="0"/>
              </a:rPr>
              <a:t>аш поэт ?»</a:t>
            </a:r>
          </a:p>
          <a:p>
            <a:r>
              <a:rPr lang="ru-RU" sz="4400" b="1" dirty="0" smtClean="0">
                <a:latin typeface="Adine Kirnberg" panose="02000000000000000000" pitchFamily="2" charset="0"/>
              </a:rPr>
              <a:t>В строенье ль каменном , в избушке.</a:t>
            </a:r>
          </a:p>
          <a:p>
            <a:r>
              <a:rPr lang="ru-RU" sz="4400" b="1" dirty="0" smtClean="0">
                <a:latin typeface="Adine Kirnberg" panose="02000000000000000000" pitchFamily="2" charset="0"/>
              </a:rPr>
              <a:t>Один у русского ответ - </a:t>
            </a:r>
          </a:p>
          <a:p>
            <a:r>
              <a:rPr lang="ru-RU" sz="4400" b="1" dirty="0" smtClean="0">
                <a:latin typeface="Adine Kirnberg" panose="02000000000000000000" pitchFamily="2" charset="0"/>
              </a:rPr>
              <a:t>Он, улыбнувшись, скажет : «Пушкин»</a:t>
            </a:r>
          </a:p>
          <a:p>
            <a:pPr algn="r"/>
            <a:endParaRPr lang="ru-RU" sz="3600" b="1" dirty="0" smtClean="0">
              <a:latin typeface="Adine Kirnberg" panose="02000000000000000000" pitchFamily="2" charset="0"/>
            </a:endParaRPr>
          </a:p>
          <a:p>
            <a:pPr algn="r"/>
            <a:r>
              <a:rPr lang="ru-RU" sz="3600" b="1" dirty="0" smtClean="0">
                <a:latin typeface="Adine Kirnberg" panose="02000000000000000000" pitchFamily="2" charset="0"/>
              </a:rPr>
              <a:t>Т. </a:t>
            </a:r>
            <a:r>
              <a:rPr lang="ru-RU" sz="3600" b="1" dirty="0" err="1" smtClean="0">
                <a:latin typeface="Adine Kirnberg" panose="02000000000000000000" pitchFamily="2" charset="0"/>
              </a:rPr>
              <a:t>Кузовлева</a:t>
            </a:r>
            <a:r>
              <a:rPr lang="ru-RU" sz="3600" b="1" dirty="0" smtClean="0">
                <a:latin typeface="Adine Kirnberg" panose="02000000000000000000" pitchFamily="2" charset="0"/>
              </a:rPr>
              <a:t>.</a:t>
            </a:r>
            <a:endParaRPr lang="ru-RU" sz="3600" b="1" dirty="0">
              <a:latin typeface="Adine Kirnberg" panose="02000000000000000000" pitchFamily="2" charset="0"/>
            </a:endParaRPr>
          </a:p>
        </p:txBody>
      </p:sp>
    </p:spTree>
    <p:extLst>
      <p:ext uri="{BB962C8B-B14F-4D97-AF65-F5344CB8AC3E}">
        <p14:creationId xmlns:p14="http://schemas.microsoft.com/office/powerpoint/2010/main" val="2347750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2" descr="C:\Users\CHITALNIY ZAL 2\Desktop\Пуш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234"/>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descr="C:\Users\CHITALNIY ZAL 2\Documents\Panasonic\MFS\Scan\20200528_093915.jpg"/>
          <p:cNvPicPr/>
          <p:nvPr/>
        </p:nvPicPr>
        <p:blipFill rotWithShape="1">
          <a:blip r:embed="rId3" cstate="print">
            <a:extLst>
              <a:ext uri="{28A0092B-C50C-407E-A947-70E740481C1C}">
                <a14:useLocalDpi xmlns:a14="http://schemas.microsoft.com/office/drawing/2010/main" val="0"/>
              </a:ext>
            </a:extLst>
          </a:blip>
          <a:srcRect l="8820" r="22066" b="28798"/>
          <a:stretch/>
        </p:blipFill>
        <p:spPr bwMode="auto">
          <a:xfrm>
            <a:off x="1691680" y="220486"/>
            <a:ext cx="3096344" cy="4248472"/>
          </a:xfrm>
          <a:prstGeom prst="rect">
            <a:avLst/>
          </a:prstGeom>
          <a:noFill/>
          <a:ln>
            <a:noFill/>
          </a:ln>
          <a:extLst>
            <a:ext uri="{53640926-AAD7-44D8-BBD7-CCE9431645EC}">
              <a14:shadowObscured xmlns:a14="http://schemas.microsoft.com/office/drawing/2010/main"/>
            </a:ext>
          </a:extLst>
        </p:spPr>
      </p:pic>
      <p:sp>
        <p:nvSpPr>
          <p:cNvPr id="5" name="Прямоугольник 4"/>
          <p:cNvSpPr/>
          <p:nvPr/>
        </p:nvSpPr>
        <p:spPr>
          <a:xfrm>
            <a:off x="4788024" y="1724457"/>
            <a:ext cx="4355976" cy="3693319"/>
          </a:xfrm>
          <a:prstGeom prst="rect">
            <a:avLst/>
          </a:prstGeom>
        </p:spPr>
        <p:txBody>
          <a:bodyPr wrap="square">
            <a:spAutoFit/>
          </a:bodyPr>
          <a:lstStyle/>
          <a:p>
            <a:endParaRPr lang="ru-RU" dirty="0" smtClean="0">
              <a:latin typeface="Times New Roman"/>
              <a:ea typeface="Calibri"/>
            </a:endParaRPr>
          </a:p>
          <a:p>
            <a:r>
              <a:rPr lang="ru-RU" dirty="0" smtClean="0">
                <a:latin typeface="Times New Roman"/>
                <a:ea typeface="Calibri"/>
              </a:rPr>
              <a:t>	</a:t>
            </a:r>
            <a:r>
              <a:rPr lang="ru-RU" dirty="0" err="1" smtClean="0">
                <a:latin typeface="Times New Roman"/>
                <a:ea typeface="Calibri"/>
              </a:rPr>
              <a:t>Букалов</a:t>
            </a:r>
            <a:r>
              <a:rPr lang="ru-RU" dirty="0" smtClean="0">
                <a:latin typeface="Times New Roman"/>
                <a:ea typeface="Calibri"/>
              </a:rPr>
              <a:t>, А. М. Пушкинская Италия: </a:t>
            </a:r>
            <a:r>
              <a:rPr lang="ru-RU" dirty="0" smtClean="0">
                <a:latin typeface="Times New Roman"/>
                <a:ea typeface="Calibri"/>
              </a:rPr>
              <a:t>записки </a:t>
            </a:r>
            <a:r>
              <a:rPr lang="ru-RU" dirty="0" smtClean="0">
                <a:latin typeface="Times New Roman"/>
                <a:ea typeface="Calibri"/>
              </a:rPr>
              <a:t>журналиста/ А. М. </a:t>
            </a:r>
            <a:r>
              <a:rPr lang="ru-RU" dirty="0" err="1" smtClean="0">
                <a:latin typeface="Times New Roman"/>
                <a:ea typeface="Calibri"/>
              </a:rPr>
              <a:t>Букалов</a:t>
            </a:r>
            <a:r>
              <a:rPr lang="ru-RU" dirty="0" smtClean="0">
                <a:latin typeface="Times New Roman"/>
                <a:ea typeface="Calibri"/>
              </a:rPr>
              <a:t> .- 2-е изд.- Санкт-Петербург: </a:t>
            </a:r>
            <a:r>
              <a:rPr lang="ru-RU" dirty="0" err="1" smtClean="0">
                <a:latin typeface="Times New Roman"/>
                <a:ea typeface="Calibri"/>
              </a:rPr>
              <a:t>Алетейя</a:t>
            </a:r>
            <a:r>
              <a:rPr lang="ru-RU" dirty="0" smtClean="0">
                <a:latin typeface="Times New Roman"/>
                <a:ea typeface="Calibri"/>
              </a:rPr>
              <a:t>; Женский проект СПб, 2007.- 352 с.- Текст: непосредственный.</a:t>
            </a:r>
          </a:p>
          <a:p>
            <a:pPr algn="just"/>
            <a:r>
              <a:rPr lang="ru-RU" dirty="0" smtClean="0">
                <a:latin typeface="Times New Roman"/>
                <a:ea typeface="Calibri"/>
              </a:rPr>
              <a:t>	Книга </a:t>
            </a:r>
            <a:r>
              <a:rPr lang="ru-RU" dirty="0">
                <a:latin typeface="Times New Roman"/>
                <a:ea typeface="Calibri"/>
              </a:rPr>
              <a:t>содержит как наблюдения автора над собственно пушкинскими текстами, связанными с итальянскими реалиями, так и его заметки о перекличках творчества великого русского поэта со страной «Петрарки и любви» и об отношении в Италии к Пушкину.</a:t>
            </a:r>
            <a:endParaRPr lang="ru-RU" dirty="0"/>
          </a:p>
        </p:txBody>
      </p:sp>
    </p:spTree>
    <p:extLst>
      <p:ext uri="{BB962C8B-B14F-4D97-AF65-F5344CB8AC3E}">
        <p14:creationId xmlns:p14="http://schemas.microsoft.com/office/powerpoint/2010/main" val="3221469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2" descr="C:\Users\CHITALNIY ZAL 2\Desktop\Пуш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23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C:\Users\CHITALNIY ZAL 2\Documents\Panasonic\MFS\Scan\20200528_094444.jpg"/>
          <p:cNvPicPr/>
          <p:nvPr/>
        </p:nvPicPr>
        <p:blipFill rotWithShape="1">
          <a:blip r:embed="rId3" cstate="print">
            <a:extLst>
              <a:ext uri="{28A0092B-C50C-407E-A947-70E740481C1C}">
                <a14:useLocalDpi xmlns:a14="http://schemas.microsoft.com/office/drawing/2010/main" val="0"/>
              </a:ext>
            </a:extLst>
          </a:blip>
          <a:srcRect l="11705" r="18217" b="28231"/>
          <a:stretch/>
        </p:blipFill>
        <p:spPr bwMode="auto">
          <a:xfrm>
            <a:off x="1691680" y="213792"/>
            <a:ext cx="2880320" cy="4079304"/>
          </a:xfrm>
          <a:prstGeom prst="rect">
            <a:avLst/>
          </a:prstGeom>
          <a:noFill/>
          <a:ln>
            <a:noFill/>
          </a:ln>
          <a:extLst>
            <a:ext uri="{53640926-AAD7-44D8-BBD7-CCE9431645EC}">
              <a14:shadowObscured xmlns:a14="http://schemas.microsoft.com/office/drawing/2010/main"/>
            </a:ext>
          </a:extLst>
        </p:spPr>
      </p:pic>
      <p:sp>
        <p:nvSpPr>
          <p:cNvPr id="6" name="Прямоугольник 5"/>
          <p:cNvSpPr/>
          <p:nvPr/>
        </p:nvSpPr>
        <p:spPr>
          <a:xfrm>
            <a:off x="4572000" y="1484784"/>
            <a:ext cx="4572000" cy="2430217"/>
          </a:xfrm>
          <a:prstGeom prst="rect">
            <a:avLst/>
          </a:prstGeom>
        </p:spPr>
        <p:txBody>
          <a:bodyPr>
            <a:spAutoFit/>
          </a:bodyPr>
          <a:lstStyle/>
          <a:p>
            <a:pPr indent="450215">
              <a:lnSpc>
                <a:spcPct val="115000"/>
              </a:lnSpc>
              <a:spcAft>
                <a:spcPts val="1000"/>
              </a:spcAft>
            </a:pPr>
            <a:r>
              <a:rPr lang="ru-RU" dirty="0" err="1" smtClean="0">
                <a:latin typeface="Times New Roman"/>
                <a:ea typeface="Calibri"/>
                <a:cs typeface="Times New Roman"/>
              </a:rPr>
              <a:t>Вольперт</a:t>
            </a:r>
            <a:r>
              <a:rPr lang="ru-RU" dirty="0" smtClean="0">
                <a:latin typeface="Times New Roman"/>
                <a:ea typeface="Calibri"/>
                <a:cs typeface="Times New Roman"/>
              </a:rPr>
              <a:t>, Л. И. Пушкинская </a:t>
            </a:r>
            <a:r>
              <a:rPr lang="ru-RU" dirty="0" smtClean="0">
                <a:latin typeface="Times New Roman"/>
                <a:ea typeface="Calibri"/>
                <a:cs typeface="Times New Roman"/>
              </a:rPr>
              <a:t>Франция / </a:t>
            </a:r>
            <a:r>
              <a:rPr lang="ru-RU" dirty="0" smtClean="0">
                <a:latin typeface="Times New Roman"/>
                <a:ea typeface="Calibri"/>
                <a:cs typeface="Times New Roman"/>
              </a:rPr>
              <a:t>Л. И. </a:t>
            </a:r>
            <a:r>
              <a:rPr lang="ru-RU" dirty="0" err="1" smtClean="0">
                <a:latin typeface="Times New Roman"/>
                <a:ea typeface="Calibri"/>
                <a:cs typeface="Times New Roman"/>
              </a:rPr>
              <a:t>Вольперт</a:t>
            </a:r>
            <a:r>
              <a:rPr lang="en-US" dirty="0" smtClean="0">
                <a:latin typeface="Times New Roman"/>
                <a:ea typeface="Calibri"/>
                <a:cs typeface="Times New Roman"/>
              </a:rPr>
              <a:t> </a:t>
            </a:r>
            <a:r>
              <a:rPr lang="ru-RU" dirty="0" smtClean="0">
                <a:latin typeface="Times New Roman"/>
                <a:ea typeface="Calibri"/>
                <a:cs typeface="Times New Roman"/>
              </a:rPr>
              <a:t>.- Санкт-Петербург: </a:t>
            </a:r>
            <a:r>
              <a:rPr lang="ru-RU" dirty="0" err="1" smtClean="0">
                <a:latin typeface="Times New Roman"/>
                <a:ea typeface="Calibri"/>
                <a:cs typeface="Times New Roman"/>
              </a:rPr>
              <a:t>Алетейя</a:t>
            </a:r>
            <a:r>
              <a:rPr lang="ru-RU" dirty="0" smtClean="0">
                <a:latin typeface="Times New Roman"/>
                <a:ea typeface="Calibri"/>
                <a:cs typeface="Times New Roman"/>
              </a:rPr>
              <a:t>,</a:t>
            </a:r>
            <a:r>
              <a:rPr lang="en-US" dirty="0" smtClean="0">
                <a:latin typeface="Times New Roman"/>
                <a:ea typeface="Calibri"/>
                <a:cs typeface="Times New Roman"/>
              </a:rPr>
              <a:t> </a:t>
            </a:r>
            <a:r>
              <a:rPr lang="ru-RU" dirty="0" smtClean="0">
                <a:latin typeface="Times New Roman"/>
                <a:ea typeface="Calibri"/>
                <a:cs typeface="Times New Roman"/>
              </a:rPr>
              <a:t>2007.- </a:t>
            </a:r>
            <a:r>
              <a:rPr lang="en-US" dirty="0" smtClean="0">
                <a:latin typeface="Times New Roman"/>
                <a:ea typeface="Calibri"/>
                <a:cs typeface="Times New Roman"/>
              </a:rPr>
              <a:t> </a:t>
            </a:r>
            <a:r>
              <a:rPr lang="ru-RU" dirty="0" smtClean="0">
                <a:latin typeface="Times New Roman"/>
                <a:ea typeface="Calibri"/>
                <a:cs typeface="Times New Roman"/>
              </a:rPr>
              <a:t>576 с.- Текст: непосредственный.</a:t>
            </a:r>
          </a:p>
          <a:p>
            <a:pPr indent="450215" algn="just">
              <a:lnSpc>
                <a:spcPct val="115000"/>
              </a:lnSpc>
              <a:spcAft>
                <a:spcPts val="1000"/>
              </a:spcAft>
            </a:pPr>
            <a:r>
              <a:rPr lang="ru-RU" dirty="0" smtClean="0">
                <a:latin typeface="Times New Roman"/>
                <a:ea typeface="Calibri"/>
                <a:cs typeface="Times New Roman"/>
              </a:rPr>
              <a:t>В </a:t>
            </a:r>
            <a:r>
              <a:rPr lang="ru-RU" dirty="0">
                <a:latin typeface="Times New Roman"/>
                <a:ea typeface="Calibri"/>
                <a:cs typeface="Times New Roman"/>
              </a:rPr>
              <a:t>книге описываются малоизученные аспекты творческой связи Пушкина с г-жой де Сталь, </a:t>
            </a:r>
            <a:r>
              <a:rPr lang="ru-RU" dirty="0" err="1">
                <a:latin typeface="Times New Roman"/>
                <a:ea typeface="Calibri"/>
                <a:cs typeface="Times New Roman"/>
              </a:rPr>
              <a:t>Констаном</a:t>
            </a:r>
            <a:r>
              <a:rPr lang="ru-RU" dirty="0">
                <a:latin typeface="Times New Roman"/>
                <a:ea typeface="Calibri"/>
                <a:cs typeface="Times New Roman"/>
              </a:rPr>
              <a:t>, Шатобрианом, </a:t>
            </a:r>
            <a:r>
              <a:rPr lang="ru-RU" dirty="0" err="1">
                <a:latin typeface="Times New Roman"/>
                <a:ea typeface="Calibri"/>
                <a:cs typeface="Times New Roman"/>
              </a:rPr>
              <a:t>Ансело</a:t>
            </a:r>
            <a:r>
              <a:rPr lang="ru-RU" dirty="0">
                <a:latin typeface="Times New Roman"/>
                <a:ea typeface="Calibri"/>
                <a:cs typeface="Times New Roman"/>
              </a:rPr>
              <a:t>, </a:t>
            </a:r>
            <a:r>
              <a:rPr lang="ru-RU" dirty="0" err="1">
                <a:latin typeface="Times New Roman"/>
                <a:ea typeface="Calibri"/>
                <a:cs typeface="Times New Roman"/>
              </a:rPr>
              <a:t>Токвилем</a:t>
            </a:r>
            <a:r>
              <a:rPr lang="ru-RU" dirty="0">
                <a:latin typeface="Times New Roman"/>
                <a:ea typeface="Calibri"/>
                <a:cs typeface="Times New Roman"/>
              </a:rPr>
              <a:t> и др. </a:t>
            </a:r>
            <a:endParaRPr lang="ru-RU" sz="1400" dirty="0">
              <a:ea typeface="Calibri"/>
              <a:cs typeface="Times New Roman"/>
            </a:endParaRPr>
          </a:p>
        </p:txBody>
      </p:sp>
    </p:spTree>
    <p:extLst>
      <p:ext uri="{BB962C8B-B14F-4D97-AF65-F5344CB8AC3E}">
        <p14:creationId xmlns:p14="http://schemas.microsoft.com/office/powerpoint/2010/main" val="3417952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2" descr="C:\Users\CHITALNIY ZAL 2\Desktop\Пуш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23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C:\Users\CHITALNIY ZAL 2\Documents\Panasonic\MFS\Scan\20200528_093816.jpg"/>
          <p:cNvPicPr/>
          <p:nvPr/>
        </p:nvPicPr>
        <p:blipFill rotWithShape="1">
          <a:blip r:embed="rId3" cstate="print">
            <a:extLst>
              <a:ext uri="{28A0092B-C50C-407E-A947-70E740481C1C}">
                <a14:useLocalDpi xmlns:a14="http://schemas.microsoft.com/office/drawing/2010/main" val="0"/>
              </a:ext>
            </a:extLst>
          </a:blip>
          <a:srcRect l="20045" t="1021" r="18858" b="30499"/>
          <a:stretch/>
        </p:blipFill>
        <p:spPr bwMode="auto">
          <a:xfrm>
            <a:off x="1691680" y="152602"/>
            <a:ext cx="2678608" cy="4284510"/>
          </a:xfrm>
          <a:prstGeom prst="rect">
            <a:avLst/>
          </a:prstGeom>
          <a:noFill/>
          <a:ln>
            <a:noFill/>
          </a:ln>
          <a:extLst>
            <a:ext uri="{53640926-AAD7-44D8-BBD7-CCE9431645EC}">
              <a14:shadowObscured xmlns:a14="http://schemas.microsoft.com/office/drawing/2010/main"/>
            </a:ext>
          </a:extLst>
        </p:spPr>
      </p:pic>
      <p:sp>
        <p:nvSpPr>
          <p:cNvPr id="6" name="Прямоугольник 5"/>
          <p:cNvSpPr/>
          <p:nvPr/>
        </p:nvSpPr>
        <p:spPr>
          <a:xfrm>
            <a:off x="4499992" y="2276872"/>
            <a:ext cx="4572000" cy="3087512"/>
          </a:xfrm>
          <a:prstGeom prst="rect">
            <a:avLst/>
          </a:prstGeom>
        </p:spPr>
        <p:txBody>
          <a:bodyPr>
            <a:spAutoFit/>
          </a:bodyPr>
          <a:lstStyle/>
          <a:p>
            <a:pPr indent="450215" algn="just">
              <a:lnSpc>
                <a:spcPct val="115000"/>
              </a:lnSpc>
              <a:spcAft>
                <a:spcPts val="1000"/>
              </a:spcAft>
            </a:pPr>
            <a:r>
              <a:rPr lang="ru-RU" dirty="0" smtClean="0">
                <a:latin typeface="Times New Roman"/>
                <a:ea typeface="Calibri"/>
                <a:cs typeface="Times New Roman"/>
              </a:rPr>
              <a:t>Керн, А. П. Чудное </a:t>
            </a:r>
            <a:r>
              <a:rPr lang="ru-RU" dirty="0" smtClean="0">
                <a:latin typeface="Times New Roman"/>
                <a:ea typeface="Calibri"/>
                <a:cs typeface="Times New Roman"/>
              </a:rPr>
              <a:t>мгновенье / А. П</a:t>
            </a:r>
            <a:r>
              <a:rPr lang="ru-RU" dirty="0" smtClean="0">
                <a:latin typeface="Times New Roman"/>
                <a:ea typeface="Calibri"/>
                <a:cs typeface="Times New Roman"/>
              </a:rPr>
              <a:t>. Керн.- Ростов-на-Дону</a:t>
            </a:r>
            <a:r>
              <a:rPr lang="ru-RU" dirty="0">
                <a:latin typeface="Times New Roman"/>
                <a:ea typeface="Calibri"/>
                <a:cs typeface="Times New Roman"/>
              </a:rPr>
              <a:t>:</a:t>
            </a:r>
            <a:r>
              <a:rPr lang="ru-RU" dirty="0" smtClean="0">
                <a:latin typeface="Times New Roman"/>
                <a:ea typeface="Calibri"/>
                <a:cs typeface="Times New Roman"/>
              </a:rPr>
              <a:t> Феникс, 2010.-  287 с.: ил</a:t>
            </a:r>
            <a:r>
              <a:rPr lang="ru-RU" dirty="0" smtClean="0">
                <a:latin typeface="Times New Roman"/>
                <a:ea typeface="Calibri"/>
                <a:cs typeface="Times New Roman"/>
              </a:rPr>
              <a:t>.- Текст: непосредственный.</a:t>
            </a:r>
            <a:endParaRPr lang="ru-RU" dirty="0" smtClean="0">
              <a:latin typeface="Times New Roman"/>
              <a:ea typeface="Calibri"/>
              <a:cs typeface="Times New Roman"/>
            </a:endParaRPr>
          </a:p>
          <a:p>
            <a:pPr indent="450215" algn="just">
              <a:lnSpc>
                <a:spcPct val="115000"/>
              </a:lnSpc>
              <a:spcAft>
                <a:spcPts val="1000"/>
              </a:spcAft>
            </a:pPr>
            <a:r>
              <a:rPr lang="ru-RU" dirty="0" smtClean="0">
                <a:latin typeface="Times New Roman"/>
                <a:ea typeface="Calibri"/>
                <a:cs typeface="Times New Roman"/>
              </a:rPr>
              <a:t>Имя </a:t>
            </a:r>
            <a:r>
              <a:rPr lang="ru-RU" dirty="0">
                <a:latin typeface="Times New Roman"/>
                <a:ea typeface="Calibri"/>
                <a:cs typeface="Times New Roman"/>
              </a:rPr>
              <a:t>Анны Петровны Керн обессмертил  Пушкин своим лирическим шедевром «Я помню чудное мгновенье». Общество этой незаурядной, редкого </a:t>
            </a:r>
            <a:r>
              <a:rPr lang="ru-RU" dirty="0" err="1">
                <a:latin typeface="Times New Roman"/>
                <a:ea typeface="Calibri"/>
                <a:cs typeface="Times New Roman"/>
              </a:rPr>
              <a:t>обояния</a:t>
            </a:r>
            <a:r>
              <a:rPr lang="ru-RU" dirty="0">
                <a:latin typeface="Times New Roman"/>
                <a:ea typeface="Calibri"/>
                <a:cs typeface="Times New Roman"/>
              </a:rPr>
              <a:t> женщины, любили Пушкин и Глинка, </a:t>
            </a:r>
            <a:r>
              <a:rPr lang="ru-RU" dirty="0" err="1">
                <a:latin typeface="Times New Roman"/>
                <a:ea typeface="Calibri"/>
                <a:cs typeface="Times New Roman"/>
              </a:rPr>
              <a:t>Дельвиг</a:t>
            </a:r>
            <a:r>
              <a:rPr lang="ru-RU" dirty="0">
                <a:latin typeface="Times New Roman"/>
                <a:ea typeface="Calibri"/>
                <a:cs typeface="Times New Roman"/>
              </a:rPr>
              <a:t> и Веневитинов…</a:t>
            </a:r>
            <a:endParaRPr lang="ru-RU" sz="1400" dirty="0">
              <a:ea typeface="Calibri"/>
              <a:cs typeface="Times New Roman"/>
            </a:endParaRPr>
          </a:p>
        </p:txBody>
      </p:sp>
    </p:spTree>
    <p:extLst>
      <p:ext uri="{BB962C8B-B14F-4D97-AF65-F5344CB8AC3E}">
        <p14:creationId xmlns:p14="http://schemas.microsoft.com/office/powerpoint/2010/main" val="4265487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2" descr="C:\Users\CHITALNIY ZAL 2\Desktop\Пуш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23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C:\Users\CHITALNIY ZAL 2\Documents\Panasonic\MFS\Scan\20200528_094200.jpg"/>
          <p:cNvPicPr/>
          <p:nvPr/>
        </p:nvPicPr>
        <p:blipFill rotWithShape="1">
          <a:blip r:embed="rId3" cstate="print">
            <a:extLst>
              <a:ext uri="{28A0092B-C50C-407E-A947-70E740481C1C}">
                <a14:useLocalDpi xmlns:a14="http://schemas.microsoft.com/office/drawing/2010/main" val="0"/>
              </a:ext>
            </a:extLst>
          </a:blip>
          <a:srcRect l="18601" t="680" r="13407" b="27664"/>
          <a:stretch/>
        </p:blipFill>
        <p:spPr bwMode="auto">
          <a:xfrm>
            <a:off x="1763688" y="116632"/>
            <a:ext cx="2664296" cy="4392488"/>
          </a:xfrm>
          <a:prstGeom prst="rect">
            <a:avLst/>
          </a:prstGeom>
          <a:noFill/>
          <a:ln>
            <a:noFill/>
          </a:ln>
          <a:extLst>
            <a:ext uri="{53640926-AAD7-44D8-BBD7-CCE9431645EC}">
              <a14:shadowObscured xmlns:a14="http://schemas.microsoft.com/office/drawing/2010/main"/>
            </a:ext>
          </a:extLst>
        </p:spPr>
      </p:pic>
      <p:sp>
        <p:nvSpPr>
          <p:cNvPr id="6" name="Прямоугольник 5"/>
          <p:cNvSpPr/>
          <p:nvPr/>
        </p:nvSpPr>
        <p:spPr>
          <a:xfrm>
            <a:off x="4499992" y="2186946"/>
            <a:ext cx="4572000" cy="4022961"/>
          </a:xfrm>
          <a:prstGeom prst="rect">
            <a:avLst/>
          </a:prstGeom>
        </p:spPr>
        <p:txBody>
          <a:bodyPr>
            <a:spAutoFit/>
          </a:bodyPr>
          <a:lstStyle/>
          <a:p>
            <a:pPr indent="450215">
              <a:lnSpc>
                <a:spcPct val="115000"/>
              </a:lnSpc>
              <a:spcAft>
                <a:spcPts val="1000"/>
              </a:spcAft>
            </a:pPr>
            <a:r>
              <a:rPr lang="ru-RU" dirty="0" smtClean="0">
                <a:latin typeface="Times New Roman"/>
                <a:ea typeface="Calibri"/>
                <a:cs typeface="Times New Roman"/>
              </a:rPr>
              <a:t>Новиков, В. И. «Из пламя и света рожденное слово». А. С. Пушкин и Отечественная война 1812 </a:t>
            </a:r>
            <a:r>
              <a:rPr lang="ru-RU" dirty="0" smtClean="0">
                <a:latin typeface="Times New Roman"/>
                <a:ea typeface="Calibri"/>
                <a:cs typeface="Times New Roman"/>
              </a:rPr>
              <a:t>года / </a:t>
            </a:r>
            <a:r>
              <a:rPr lang="ru-RU" dirty="0" smtClean="0">
                <a:latin typeface="Times New Roman"/>
                <a:ea typeface="Calibri"/>
                <a:cs typeface="Times New Roman"/>
              </a:rPr>
              <a:t>В. И. Новиков.- Москва: Минувшее, 2011.- 320 с. :ил. – Текст: непосредственный.</a:t>
            </a:r>
          </a:p>
          <a:p>
            <a:pPr indent="450215" algn="just">
              <a:lnSpc>
                <a:spcPct val="115000"/>
              </a:lnSpc>
              <a:spcAft>
                <a:spcPts val="1000"/>
              </a:spcAft>
            </a:pPr>
            <a:r>
              <a:rPr lang="ru-RU" dirty="0" smtClean="0">
                <a:latin typeface="Times New Roman"/>
                <a:ea typeface="Calibri"/>
                <a:cs typeface="Times New Roman"/>
              </a:rPr>
              <a:t>Книга </a:t>
            </a:r>
            <a:r>
              <a:rPr lang="ru-RU" dirty="0">
                <a:latin typeface="Times New Roman"/>
                <a:ea typeface="Calibri"/>
                <a:cs typeface="Times New Roman"/>
              </a:rPr>
              <a:t>на широком историко-культурном фоне рассматривает влияние событий Отечественной войны 1812 года на формирование мировоззрения </a:t>
            </a:r>
            <a:r>
              <a:rPr lang="ru-RU" dirty="0" smtClean="0">
                <a:latin typeface="Times New Roman"/>
                <a:ea typeface="Calibri"/>
                <a:cs typeface="Times New Roman"/>
              </a:rPr>
              <a:t>А. С</a:t>
            </a:r>
            <a:r>
              <a:rPr lang="ru-RU" dirty="0">
                <a:latin typeface="Times New Roman"/>
                <a:ea typeface="Calibri"/>
                <a:cs typeface="Times New Roman"/>
              </a:rPr>
              <a:t>. Пушкина, особенности его творчества и </a:t>
            </a:r>
            <a:r>
              <a:rPr lang="ru-RU" dirty="0" err="1" smtClean="0">
                <a:latin typeface="Times New Roman"/>
                <a:ea typeface="Calibri"/>
                <a:cs typeface="Times New Roman"/>
              </a:rPr>
              <a:t>ана</a:t>
            </a:r>
            <a:r>
              <a:rPr lang="ru-RU" dirty="0" smtClean="0">
                <a:latin typeface="Times New Roman"/>
                <a:ea typeface="Calibri"/>
                <a:cs typeface="Times New Roman"/>
              </a:rPr>
              <a:t>- </a:t>
            </a:r>
            <a:r>
              <a:rPr lang="ru-RU" dirty="0" err="1" smtClean="0">
                <a:latin typeface="Times New Roman"/>
                <a:ea typeface="Calibri"/>
                <a:cs typeface="Times New Roman"/>
              </a:rPr>
              <a:t>лизирует</a:t>
            </a:r>
            <a:r>
              <a:rPr lang="ru-RU" dirty="0" smtClean="0">
                <a:latin typeface="Times New Roman"/>
                <a:ea typeface="Calibri"/>
                <a:cs typeface="Times New Roman"/>
              </a:rPr>
              <a:t> </a:t>
            </a:r>
            <a:r>
              <a:rPr lang="ru-RU" dirty="0">
                <a:latin typeface="Times New Roman"/>
                <a:ea typeface="Calibri"/>
                <a:cs typeface="Times New Roman"/>
              </a:rPr>
              <a:t>произведения поэта, посвященные этой войне. </a:t>
            </a:r>
            <a:endParaRPr lang="ru-RU" sz="1400" dirty="0">
              <a:ea typeface="Calibri"/>
              <a:cs typeface="Times New Roman"/>
            </a:endParaRPr>
          </a:p>
        </p:txBody>
      </p:sp>
    </p:spTree>
    <p:extLst>
      <p:ext uri="{BB962C8B-B14F-4D97-AF65-F5344CB8AC3E}">
        <p14:creationId xmlns:p14="http://schemas.microsoft.com/office/powerpoint/2010/main" val="3917957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2" descr="C:\Users\CHITALNIY ZAL 2\Desktop\Пуш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23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C:\Users\CHITALNIY ZAL 2\Documents\Panasonic\MFS\Scan\20200528_094008.jpg"/>
          <p:cNvPicPr/>
          <p:nvPr/>
        </p:nvPicPr>
        <p:blipFill rotWithShape="1">
          <a:blip r:embed="rId3" cstate="print">
            <a:extLst>
              <a:ext uri="{28A0092B-C50C-407E-A947-70E740481C1C}">
                <a14:useLocalDpi xmlns:a14="http://schemas.microsoft.com/office/drawing/2010/main" val="0"/>
              </a:ext>
            </a:extLst>
          </a:blip>
          <a:srcRect l="20686" t="748" r="15972" b="30499"/>
          <a:stretch/>
        </p:blipFill>
        <p:spPr bwMode="auto">
          <a:xfrm>
            <a:off x="1763688" y="170246"/>
            <a:ext cx="2736304" cy="4338871"/>
          </a:xfrm>
          <a:prstGeom prst="rect">
            <a:avLst/>
          </a:prstGeom>
          <a:noFill/>
          <a:ln>
            <a:noFill/>
          </a:ln>
          <a:extLst>
            <a:ext uri="{53640926-AAD7-44D8-BBD7-CCE9431645EC}">
              <a14:shadowObscured xmlns:a14="http://schemas.microsoft.com/office/drawing/2010/main"/>
            </a:ext>
          </a:extLst>
        </p:spPr>
      </p:pic>
      <p:sp>
        <p:nvSpPr>
          <p:cNvPr id="6" name="Прямоугольник 5"/>
          <p:cNvSpPr/>
          <p:nvPr/>
        </p:nvSpPr>
        <p:spPr>
          <a:xfrm>
            <a:off x="4572000" y="2590078"/>
            <a:ext cx="4572000" cy="3087512"/>
          </a:xfrm>
          <a:prstGeom prst="rect">
            <a:avLst/>
          </a:prstGeom>
        </p:spPr>
        <p:txBody>
          <a:bodyPr>
            <a:spAutoFit/>
          </a:bodyPr>
          <a:lstStyle/>
          <a:p>
            <a:pPr indent="450215" algn="just">
              <a:lnSpc>
                <a:spcPct val="115000"/>
              </a:lnSpc>
              <a:spcAft>
                <a:spcPts val="1000"/>
              </a:spcAft>
            </a:pPr>
            <a:r>
              <a:rPr lang="ru-RU" dirty="0" smtClean="0">
                <a:latin typeface="Times New Roman"/>
                <a:ea typeface="Calibri"/>
                <a:cs typeface="Times New Roman"/>
              </a:rPr>
              <a:t>Пушкин без </a:t>
            </a:r>
            <a:r>
              <a:rPr lang="ru-RU" dirty="0" smtClean="0">
                <a:latin typeface="Times New Roman"/>
                <a:ea typeface="Calibri"/>
                <a:cs typeface="Times New Roman"/>
              </a:rPr>
              <a:t>глянца / </a:t>
            </a:r>
            <a:r>
              <a:rPr lang="ru-RU" dirty="0" smtClean="0">
                <a:latin typeface="Times New Roman"/>
                <a:ea typeface="Calibri"/>
                <a:cs typeface="Times New Roman"/>
              </a:rPr>
              <a:t>с</a:t>
            </a:r>
            <a:r>
              <a:rPr lang="ru-RU" dirty="0" smtClean="0">
                <a:latin typeface="Times New Roman"/>
                <a:ea typeface="Calibri"/>
                <a:cs typeface="Times New Roman"/>
              </a:rPr>
              <a:t>оставитель </a:t>
            </a:r>
            <a:r>
              <a:rPr lang="ru-RU" dirty="0" smtClean="0">
                <a:latin typeface="Times New Roman"/>
                <a:ea typeface="Calibri"/>
                <a:cs typeface="Times New Roman"/>
              </a:rPr>
              <a:t>вступительной статьи П. Фокина.- Санкт-Петербург: Амфора, 2009.-  278 с. – Текст: непосредственный</a:t>
            </a:r>
          </a:p>
          <a:p>
            <a:pPr indent="450215" algn="just">
              <a:lnSpc>
                <a:spcPct val="115000"/>
              </a:lnSpc>
              <a:spcAft>
                <a:spcPts val="1000"/>
              </a:spcAft>
            </a:pPr>
            <a:r>
              <a:rPr lang="ru-RU" dirty="0" smtClean="0">
                <a:latin typeface="Times New Roman"/>
                <a:ea typeface="Calibri"/>
                <a:cs typeface="Times New Roman"/>
              </a:rPr>
              <a:t>В </a:t>
            </a:r>
            <a:r>
              <a:rPr lang="ru-RU" dirty="0">
                <a:latin typeface="Times New Roman"/>
                <a:ea typeface="Calibri"/>
                <a:cs typeface="Times New Roman"/>
              </a:rPr>
              <a:t>этой книге фрагменты воспоминаний современников о Пушкине собранные в тематические блоки, позволяющие взглянуть на поэта с пристальной определённостью.</a:t>
            </a:r>
            <a:endParaRPr lang="ru-RU" sz="1400" dirty="0">
              <a:ea typeface="Calibri"/>
              <a:cs typeface="Times New Roman"/>
            </a:endParaRPr>
          </a:p>
        </p:txBody>
      </p:sp>
    </p:spTree>
    <p:extLst>
      <p:ext uri="{BB962C8B-B14F-4D97-AF65-F5344CB8AC3E}">
        <p14:creationId xmlns:p14="http://schemas.microsoft.com/office/powerpoint/2010/main" val="3778764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TotalTime>
  <Words>862</Words>
  <Application>Microsoft Office PowerPoint</Application>
  <PresentationFormat>Экран (4:3)</PresentationFormat>
  <Paragraphs>48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CHITALNIY ZAL 2</dc:creator>
  <cp:lastModifiedBy>CHITALNIY ZAL 2</cp:lastModifiedBy>
  <cp:revision>18</cp:revision>
  <dcterms:created xsi:type="dcterms:W3CDTF">2020-05-27T04:58:08Z</dcterms:created>
  <dcterms:modified xsi:type="dcterms:W3CDTF">2020-06-01T03:11:55Z</dcterms:modified>
</cp:coreProperties>
</file>