
<file path=[Content_Types].xml><?xml version="1.0" encoding="utf-8"?>
<Types xmlns="http://schemas.openxmlformats.org/package/2006/content-types">
  <Default ContentType="image/png" Extension="png"/>
  <Default ContentType="audio/mpeg" Extension="mp3"/>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435975-B32A-4209-9968-D208DC2D547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55CB299-13D3-45BF-B1F7-B89FA1981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A6845A5-B583-44DC-993D-B4BCCD71EC0A}"/>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C3B22B39-3EB5-4377-B494-0DBE3262152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1D6334-DEB7-4B71-9F94-577A0B3AEEEF}"/>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68196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ED8527-349E-4D57-8283-15AB1FB9FF5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C7F0369-1BF4-4DCA-8BF4-E0C455BF182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F058226-B7D6-4D1D-BB35-8AF6E9738F9B}"/>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2B3B8A06-A395-4BBE-944C-04508C6241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C4F6B6B-E89F-4BFC-A60D-2787BBBEF2BD}"/>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309534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FC50449-D8C8-4BEB-823D-230FC7A40B2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F3AC341-90A2-41BA-BF02-1ED598FDD0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77F0059-3FC4-4B3B-B8F4-F4FF01ABB8F2}"/>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95DDB720-35B5-4AE5-8FD6-89555252F1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13026B3-E296-47A4-B8C2-FB0367EE7EB7}"/>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352659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BF35A9-4F85-453F-843A-77CA96AACE9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0A4CEC0-1FBA-4584-917E-09C7018E4F8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FED2167-0DC6-4F51-BC0C-ECEAB0BF371B}"/>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58518D8C-4CA3-42E7-8583-89B974E4DA4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9DB71CC-9AD1-4DD6-B608-00CFDD9E3944}"/>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368545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BBCBCE-728B-4FD4-A08E-A43DB5254C2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DCE0CDD-6F8B-4DFE-9D7B-F82103D7C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FB84C59-7AB9-4BF4-98D1-28644AB9288F}"/>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137C6F06-185D-4169-BCDE-2B570C95E7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FD29B5E-AD7A-4B0F-829E-5A1AFCDDB128}"/>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239011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51268D-DE56-48C8-A1C9-B24A79501DE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AC80D29-ECF1-4394-A66E-4479AF72FCD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9BFC7DC-B2E6-4EC8-ABC5-4231D57AAC6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CA1976B-8D73-4A00-A8F6-2DD0A3163532}"/>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6" name="Нижний колонтитул 5">
            <a:extLst>
              <a:ext uri="{FF2B5EF4-FFF2-40B4-BE49-F238E27FC236}">
                <a16:creationId xmlns:a16="http://schemas.microsoft.com/office/drawing/2014/main" id="{F7110FC4-9074-4F11-B9F5-D93A5A5F42E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FED7852-D517-4211-935B-A895A6B1D9BC}"/>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959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329CA4-7F7A-4AA9-985D-A1E805F7669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4F62D03-BA22-4F1C-808A-A14B1A339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090C173-B33B-4AE4-B51B-B7E1216234D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28488BF-4EC1-407D-BBDF-AC8174442F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E47116F-6C39-411A-859A-1649CD64F85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2128217-B1E7-45D7-BEAF-D41E94C3C46D}"/>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8" name="Нижний колонтитул 7">
            <a:extLst>
              <a:ext uri="{FF2B5EF4-FFF2-40B4-BE49-F238E27FC236}">
                <a16:creationId xmlns:a16="http://schemas.microsoft.com/office/drawing/2014/main" id="{7630EE72-C50F-4BE7-8498-AB3A81A67F0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642CB76-BF2B-4305-BBFB-C1EA4DE04234}"/>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118143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4F3A2A-877F-48B8-BBC5-9EFCD9F8C3A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544A2C3-6E7D-42BF-A12A-BCC125D02A24}"/>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4" name="Нижний колонтитул 3">
            <a:extLst>
              <a:ext uri="{FF2B5EF4-FFF2-40B4-BE49-F238E27FC236}">
                <a16:creationId xmlns:a16="http://schemas.microsoft.com/office/drawing/2014/main" id="{DB447E04-8835-4E6E-8460-AFBDE3CC2D0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ACA0818-1905-43E8-9E96-3EAD8FEFBA58}"/>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307743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B775BA9-E698-4866-90F3-3870AFAEA47C}"/>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3" name="Нижний колонтитул 2">
            <a:extLst>
              <a:ext uri="{FF2B5EF4-FFF2-40B4-BE49-F238E27FC236}">
                <a16:creationId xmlns:a16="http://schemas.microsoft.com/office/drawing/2014/main" id="{C73D3D93-7387-42F9-823C-A6B62CC8B16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EFD67FE-5769-4576-9719-479277D6BD9C}"/>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260450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7EF24-40A0-41D5-9386-934BEF2FD54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E907A62-320F-42C9-9F7C-994188CD2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CE5F476-89B2-4C3B-BB1E-0317D825E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B50BD52-A1CA-4C71-A5A2-4A5B4B631E71}"/>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6" name="Нижний колонтитул 5">
            <a:extLst>
              <a:ext uri="{FF2B5EF4-FFF2-40B4-BE49-F238E27FC236}">
                <a16:creationId xmlns:a16="http://schemas.microsoft.com/office/drawing/2014/main" id="{B224829D-FA58-4F9F-BC6D-966E0D28A53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5AEED11-039E-4FA8-9080-24AF83639D67}"/>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53073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9E9863-3CE4-4910-A8B5-65E79C3A5EF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2699845-932B-4380-A00F-CAAA63E596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06912B4-69E8-43E9-8F64-8799B6DA9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0FBC125-E496-48E7-8BB2-5E862D82EAC9}"/>
              </a:ext>
            </a:extLst>
          </p:cNvPr>
          <p:cNvSpPr>
            <a:spLocks noGrp="1"/>
          </p:cNvSpPr>
          <p:nvPr>
            <p:ph type="dt" sz="half" idx="10"/>
          </p:nvPr>
        </p:nvSpPr>
        <p:spPr/>
        <p:txBody>
          <a:bodyPr/>
          <a:lstStyle/>
          <a:p>
            <a:fld id="{99F6FD19-AABB-4ED5-85EB-16A8E7EE7B9E}" type="datetimeFigureOut">
              <a:rPr lang="ru-RU" smtClean="0"/>
              <a:t>19.10.2023</a:t>
            </a:fld>
            <a:endParaRPr lang="ru-RU"/>
          </a:p>
        </p:txBody>
      </p:sp>
      <p:sp>
        <p:nvSpPr>
          <p:cNvPr id="6" name="Нижний колонтитул 5">
            <a:extLst>
              <a:ext uri="{FF2B5EF4-FFF2-40B4-BE49-F238E27FC236}">
                <a16:creationId xmlns:a16="http://schemas.microsoft.com/office/drawing/2014/main" id="{109C0210-533F-428B-A9FB-0AA585C1AC1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45C3ECF-4CAD-4A1C-BE40-7583FD116CCB}"/>
              </a:ext>
            </a:extLst>
          </p:cNvPr>
          <p:cNvSpPr>
            <a:spLocks noGrp="1"/>
          </p:cNvSpPr>
          <p:nvPr>
            <p:ph type="sldNum" sz="quarter" idx="12"/>
          </p:nvPr>
        </p:nvSpPr>
        <p:spPr/>
        <p:txBody>
          <a:bodyPr/>
          <a:lstStyle/>
          <a:p>
            <a:fld id="{75475560-BEFC-4DFC-B6AA-5F1725AEDD00}" type="slidenum">
              <a:rPr lang="ru-RU" smtClean="0"/>
              <a:t>‹#›</a:t>
            </a:fld>
            <a:endParaRPr lang="ru-RU"/>
          </a:p>
        </p:txBody>
      </p:sp>
    </p:spTree>
    <p:extLst>
      <p:ext uri="{BB962C8B-B14F-4D97-AF65-F5344CB8AC3E}">
        <p14:creationId xmlns:p14="http://schemas.microsoft.com/office/powerpoint/2010/main" val="261445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C89920-CE1B-4859-A24A-9BB4DE010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C169847-2FD4-4F23-85A4-5710A6015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35F3934-2A28-40AE-851D-F12BDCCCD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6FD19-AABB-4ED5-85EB-16A8E7EE7B9E}"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186AFBB2-9906-4229-9B20-56B72B32B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DAFB5AD-F588-47E0-95DA-78DF8E57C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75560-BEFC-4DFC-B6AA-5F1725AEDD00}" type="slidenum">
              <a:rPr lang="ru-RU" smtClean="0"/>
              <a:t>‹#›</a:t>
            </a:fld>
            <a:endParaRPr lang="ru-RU"/>
          </a:p>
        </p:txBody>
      </p:sp>
    </p:spTree>
    <p:extLst>
      <p:ext uri="{BB962C8B-B14F-4D97-AF65-F5344CB8AC3E}">
        <p14:creationId xmlns:p14="http://schemas.microsoft.com/office/powerpoint/2010/main" val="3517666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slideLayouts/slideLayout2.xml" Type="http://schemas.openxmlformats.org/officeDocument/2006/relationships/slideLayout"/><Relationship Id="rId2" Target="../media/media1.mp3" Type="http://schemas.openxmlformats.org/officeDocument/2006/relationships/audio"/><Relationship Id="rId1" Target="../media/media1.mp3" Type="http://schemas.microsoft.com/office/2007/relationships/media"/><Relationship Id="rId5" Target="../media/image11.jpeg" Type="http://schemas.openxmlformats.org/officeDocument/2006/relationships/image"/><Relationship Id="rId4" Target="../media/image10.png" Type="http://schemas.openxmlformats.org/officeDocument/2006/relationships/image"/></Relationships>
</file>

<file path=ppt/slides/_rels/slide12.xml.rels><?xml version="1.0" encoding="UTF-8" standalone="yes" ?><Relationships xmlns="http://schemas.openxmlformats.org/package/2006/relationships"><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13.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25.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8.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68C919-D422-4876-96FC-937ABD4F6B19}"/>
              </a:ext>
            </a:extLst>
          </p:cNvPr>
          <p:cNvSpPr>
            <a:spLocks noGrp="1"/>
          </p:cNvSpPr>
          <p:nvPr>
            <p:ph type="ctrTitle"/>
          </p:nvPr>
        </p:nvSpPr>
        <p:spPr>
          <a:xfrm>
            <a:off x="121920" y="1740957"/>
            <a:ext cx="6494586" cy="2001838"/>
          </a:xfrm>
        </p:spPr>
        <p:txBody>
          <a:bodyPr>
            <a:normAutofit fontScale="90000"/>
          </a:bodyPr>
          <a:lstStyle/>
          <a:p>
            <a:r>
              <a:rPr lang="ru-RU" b="1" dirty="0">
                <a:effectLst>
                  <a:outerShdw blurRad="38100" dist="38100" dir="2700000" algn="tl">
                    <a:srgbClr val="000000">
                      <a:alpha val="43137"/>
                    </a:srgbClr>
                  </a:outerShdw>
                </a:effectLst>
                <a:latin typeface="Monotype Corsiva" panose="03010101010201010101" pitchFamily="66" charset="0"/>
              </a:rPr>
              <a:t>«От скорости века в сонности живем мы, в живых не значась…»</a:t>
            </a:r>
          </a:p>
        </p:txBody>
      </p:sp>
      <p:sp>
        <p:nvSpPr>
          <p:cNvPr id="3" name="Подзаголовок 2">
            <a:extLst>
              <a:ext uri="{FF2B5EF4-FFF2-40B4-BE49-F238E27FC236}">
                <a16:creationId xmlns:a16="http://schemas.microsoft.com/office/drawing/2014/main" id="{450E046E-4BF3-4673-A9ED-A41BE0F15AFD}"/>
              </a:ext>
            </a:extLst>
          </p:cNvPr>
          <p:cNvSpPr>
            <a:spLocks noGrp="1"/>
          </p:cNvSpPr>
          <p:nvPr>
            <p:ph type="subTitle" idx="1"/>
          </p:nvPr>
        </p:nvSpPr>
        <p:spPr>
          <a:xfrm>
            <a:off x="1636541" y="5045227"/>
            <a:ext cx="9144000" cy="1655762"/>
          </a:xfrm>
        </p:spPr>
        <p:txBody>
          <a:bodyPr>
            <a:normAutofit/>
          </a:bodyPr>
          <a:lstStyle/>
          <a:p>
            <a:r>
              <a:rPr lang="ru-RU" sz="4400" b="1" dirty="0">
                <a:latin typeface="Monotype Corsiva" panose="03010101010201010101" pitchFamily="66" charset="0"/>
              </a:rPr>
              <a:t>К 105 </a:t>
            </a:r>
            <a:r>
              <a:rPr lang="ru-RU" sz="4400" b="1" dirty="0" err="1">
                <a:latin typeface="Monotype Corsiva" panose="03010101010201010101" pitchFamily="66" charset="0"/>
              </a:rPr>
              <a:t>летию</a:t>
            </a:r>
            <a:r>
              <a:rPr lang="ru-RU" sz="4400" b="1" dirty="0">
                <a:latin typeface="Monotype Corsiva" panose="03010101010201010101" pitchFamily="66" charset="0"/>
              </a:rPr>
              <a:t> </a:t>
            </a:r>
            <a:br>
              <a:rPr lang="ru-RU" sz="4400" b="1" dirty="0">
                <a:latin typeface="Monotype Corsiva" panose="03010101010201010101" pitchFamily="66" charset="0"/>
              </a:rPr>
            </a:br>
            <a:r>
              <a:rPr lang="ru-RU" sz="4400" b="1" dirty="0">
                <a:latin typeface="Monotype Corsiva" panose="03010101010201010101" pitchFamily="66" charset="0"/>
              </a:rPr>
              <a:t>А.А. Галича</a:t>
            </a:r>
          </a:p>
        </p:txBody>
      </p:sp>
      <p:pic>
        <p:nvPicPr>
          <p:cNvPr id="7" name="Рисунок 6">
            <a:extLst>
              <a:ext uri="{FF2B5EF4-FFF2-40B4-BE49-F238E27FC236}">
                <a16:creationId xmlns:a16="http://schemas.microsoft.com/office/drawing/2014/main" id="{EA612404-782B-427B-AC7B-6D2F010024A7}"/>
              </a:ext>
            </a:extLst>
          </p:cNvPr>
          <p:cNvPicPr>
            <a:picLocks noChangeAspect="1"/>
          </p:cNvPicPr>
          <p:nvPr/>
        </p:nvPicPr>
        <p:blipFill>
          <a:blip r:embed="rId2"/>
          <a:stretch>
            <a:fillRect/>
          </a:stretch>
        </p:blipFill>
        <p:spPr>
          <a:xfrm>
            <a:off x="6774534" y="595537"/>
            <a:ext cx="5010909" cy="4292679"/>
          </a:xfrm>
          <a:prstGeom prst="rect">
            <a:avLst/>
          </a:prstGeom>
        </p:spPr>
      </p:pic>
    </p:spTree>
    <p:extLst>
      <p:ext uri="{BB962C8B-B14F-4D97-AF65-F5344CB8AC3E}">
        <p14:creationId xmlns:p14="http://schemas.microsoft.com/office/powerpoint/2010/main" val="29171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EFEFA49-3068-4848-BCC9-F09F17D0E41F}"/>
              </a:ext>
            </a:extLst>
          </p:cNvPr>
          <p:cNvSpPr>
            <a:spLocks noGrp="1"/>
          </p:cNvSpPr>
          <p:nvPr>
            <p:ph idx="1"/>
          </p:nvPr>
        </p:nvSpPr>
        <p:spPr>
          <a:xfrm>
            <a:off x="261424" y="1022801"/>
            <a:ext cx="6336323" cy="4812397"/>
          </a:xfrm>
        </p:spPr>
        <p:txBody>
          <a:bodyPr/>
          <a:lstStyle/>
          <a:p>
            <a:pPr algn="just"/>
            <a:r>
              <a:rPr lang="ru-RU" dirty="0">
                <a:latin typeface="Times New Roman" panose="02020603050405020304" pitchFamily="18" charset="0"/>
                <a:cs typeface="Times New Roman" panose="02020603050405020304" pitchFamily="18" charset="0"/>
              </a:rPr>
              <a:t>Вопреки запрету организовывать концертную деятельность, Александр тайно выступал в квартирах. Те, кто приходил на эти концерты, записывали песни барда на кассеты и распространяли между своими друзьями и знакомыми. Но бдительные служащие КГБ  научились отслеживать эту ситуацию, выступали с требованием отменить концерт и изымали уже записанные кассеты.</a:t>
            </a:r>
          </a:p>
        </p:txBody>
      </p:sp>
      <p:pic>
        <p:nvPicPr>
          <p:cNvPr id="4" name="Рисунок 3">
            <a:extLst>
              <a:ext uri="{FF2B5EF4-FFF2-40B4-BE49-F238E27FC236}">
                <a16:creationId xmlns:a16="http://schemas.microsoft.com/office/drawing/2014/main" id="{571C6AD0-8600-4D41-A0A8-B941CA87591D}"/>
              </a:ext>
            </a:extLst>
          </p:cNvPr>
          <p:cNvPicPr>
            <a:picLocks noChangeAspect="1"/>
          </p:cNvPicPr>
          <p:nvPr/>
        </p:nvPicPr>
        <p:blipFill>
          <a:blip r:embed="rId2"/>
          <a:stretch>
            <a:fillRect/>
          </a:stretch>
        </p:blipFill>
        <p:spPr>
          <a:xfrm>
            <a:off x="7368028" y="447812"/>
            <a:ext cx="4099133" cy="5962375"/>
          </a:xfrm>
          <a:prstGeom prst="rect">
            <a:avLst/>
          </a:prstGeom>
        </p:spPr>
      </p:pic>
    </p:spTree>
    <p:extLst>
      <p:ext uri="{BB962C8B-B14F-4D97-AF65-F5344CB8AC3E}">
        <p14:creationId xmlns:p14="http://schemas.microsoft.com/office/powerpoint/2010/main" val="3565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98CD665-AE93-4C21-9C51-59E16A33CCC6}"/>
              </a:ext>
            </a:extLst>
          </p:cNvPr>
          <p:cNvSpPr>
            <a:spLocks noGrp="1"/>
          </p:cNvSpPr>
          <p:nvPr>
            <p:ph idx="1"/>
          </p:nvPr>
        </p:nvSpPr>
        <p:spPr>
          <a:xfrm>
            <a:off x="233289" y="410856"/>
            <a:ext cx="6265985" cy="6285365"/>
          </a:xfrm>
        </p:spPr>
        <p:txBody>
          <a:bodyPr>
            <a:normAutofit lnSpcReduction="10000"/>
          </a:bodyPr>
          <a:lstStyle/>
          <a:p>
            <a:pPr algn="just"/>
            <a:r>
              <a:rPr lang="ru-RU" dirty="0">
                <a:latin typeface="Times New Roman" panose="02020603050405020304" pitchFamily="18" charset="0"/>
                <a:cs typeface="Times New Roman" panose="02020603050405020304" pitchFamily="18" charset="0"/>
              </a:rPr>
              <a:t>Однако это были только «цветочки», «ягодки» ждали барда впереди. </a:t>
            </a:r>
            <a:r>
              <a:rPr lang="ru-RU" b="1" dirty="0">
                <a:latin typeface="Times New Roman" panose="02020603050405020304" pitchFamily="18" charset="0"/>
                <a:cs typeface="Times New Roman" panose="02020603050405020304" pitchFamily="18" charset="0"/>
              </a:rPr>
              <a:t>В 1968 </a:t>
            </a:r>
            <a:r>
              <a:rPr lang="ru-RU" dirty="0">
                <a:latin typeface="Times New Roman" panose="02020603050405020304" pitchFamily="18" charset="0"/>
                <a:cs typeface="Times New Roman" panose="02020603050405020304" pitchFamily="18" charset="0"/>
              </a:rPr>
              <a:t>году Галич стал участником публичного концерта в рамках Новосибирского фестиваля авторской песни. Наряду с другими своими произведениями, певец исполнил композицию «Памяти Бориса Пастернака». </a:t>
            </a:r>
          </a:p>
          <a:p>
            <a:pPr algn="just"/>
            <a:r>
              <a:rPr lang="ru-RU" dirty="0">
                <a:latin typeface="Times New Roman" panose="02020603050405020304" pitchFamily="18" charset="0"/>
                <a:cs typeface="Times New Roman" panose="02020603050405020304" pitchFamily="18" charset="0"/>
              </a:rPr>
              <a:t>Прошел месяц, и местная новосибирская газета выступила с публикацией, в которой опальный поэт подвергся порицанию общественности. </a:t>
            </a:r>
            <a:r>
              <a:rPr lang="ru-RU" b="1" dirty="0">
                <a:latin typeface="Times New Roman" panose="02020603050405020304" pitchFamily="18" charset="0"/>
                <a:cs typeface="Times New Roman" panose="02020603050405020304" pitchFamily="18" charset="0"/>
              </a:rPr>
              <a:t>Ему начали угрожать и запрещать исполнять песни собственного сочинения</a:t>
            </a:r>
            <a:r>
              <a:rPr lang="ru-RU" dirty="0">
                <a:latin typeface="Times New Roman" panose="02020603050405020304" pitchFamily="18" charset="0"/>
                <a:cs typeface="Times New Roman" panose="02020603050405020304" pitchFamily="18" charset="0"/>
              </a:rPr>
              <a:t>. Начались откровенные репрессии.</a:t>
            </a:r>
          </a:p>
        </p:txBody>
      </p:sp>
      <p:pic>
        <p:nvPicPr>
          <p:cNvPr id="4" name="Aleksandr_Galich_-_Pamyati_Pasternaka_59860807">
            <a:hlinkClick r:id="" action="ppaction://media"/>
            <a:extLst>
              <a:ext uri="{FF2B5EF4-FFF2-40B4-BE49-F238E27FC236}">
                <a16:creationId xmlns:a16="http://schemas.microsoft.com/office/drawing/2014/main" id="{FEAC06A1-9BE3-47B9-A19C-64A578138456}"/>
              </a:ext>
            </a:extLst>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rgbClr val="C00000">
                <a:tint val="45000"/>
                <a:satMod val="400000"/>
              </a:srgbClr>
            </a:duotone>
          </a:blip>
          <a:stretch>
            <a:fillRect/>
          </a:stretch>
        </p:blipFill>
        <p:spPr>
          <a:xfrm>
            <a:off x="11057206" y="5794716"/>
            <a:ext cx="901505" cy="901505"/>
          </a:xfrm>
          <a:prstGeom prst="rect">
            <a:avLst/>
          </a:prstGeom>
        </p:spPr>
      </p:pic>
      <p:pic>
        <p:nvPicPr>
          <p:cNvPr id="5" name="Рисунок 4">
            <a:extLst>
              <a:ext uri="{FF2B5EF4-FFF2-40B4-BE49-F238E27FC236}">
                <a16:creationId xmlns:a16="http://schemas.microsoft.com/office/drawing/2014/main" id="{89EAF41B-2C54-44A1-948E-F01060812B0D}"/>
              </a:ext>
            </a:extLst>
          </p:cNvPr>
          <p:cNvPicPr>
            <a:picLocks noChangeAspect="1"/>
          </p:cNvPicPr>
          <p:nvPr/>
        </p:nvPicPr>
        <p:blipFill>
          <a:blip r:embed="rId5"/>
          <a:stretch>
            <a:fillRect/>
          </a:stretch>
        </p:blipFill>
        <p:spPr>
          <a:xfrm>
            <a:off x="6880275" y="1524586"/>
            <a:ext cx="5078436" cy="3808827"/>
          </a:xfrm>
          <a:prstGeom prst="rect">
            <a:avLst/>
          </a:prstGeom>
        </p:spPr>
      </p:pic>
    </p:spTree>
    <p:extLst>
      <p:ext uri="{BB962C8B-B14F-4D97-AF65-F5344CB8AC3E}">
        <p14:creationId xmlns:p14="http://schemas.microsoft.com/office/powerpoint/2010/main" val="1778304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FB98959-08F8-4384-BCB5-0CB7386371E6}"/>
              </a:ext>
            </a:extLst>
          </p:cNvPr>
          <p:cNvSpPr>
            <a:spLocks noGrp="1"/>
          </p:cNvSpPr>
          <p:nvPr>
            <p:ph idx="1"/>
          </p:nvPr>
        </p:nvSpPr>
        <p:spPr>
          <a:xfrm>
            <a:off x="117231" y="75143"/>
            <a:ext cx="11957538" cy="2947182"/>
          </a:xfrm>
        </p:spPr>
        <p:txBody>
          <a:bodyPr>
            <a:normAutofit/>
          </a:bodyPr>
          <a:lstStyle/>
          <a:p>
            <a:pPr algn="just"/>
            <a:r>
              <a:rPr dirty="0" lang="ru-RU">
                <a:latin charset="0" panose="02020603050405020304" pitchFamily="18" typeface="Times New Roman"/>
                <a:cs charset="0" panose="02020603050405020304" pitchFamily="18" typeface="Times New Roman"/>
              </a:rPr>
              <a:t>Галич </a:t>
            </a:r>
            <a:r>
              <a:rPr b="1" dirty="0" lang="ru-RU">
                <a:latin charset="0" panose="02020603050405020304" pitchFamily="18" typeface="Times New Roman"/>
                <a:cs charset="0" panose="02020603050405020304" pitchFamily="18" typeface="Times New Roman"/>
              </a:rPr>
              <a:t>игнорирует</a:t>
            </a:r>
            <a:r>
              <a:rPr dirty="0" lang="ru-RU">
                <a:latin charset="0" panose="02020603050405020304" pitchFamily="18" typeface="Times New Roman"/>
                <a:cs charset="0" panose="02020603050405020304" pitchFamily="18" typeface="Times New Roman"/>
              </a:rPr>
              <a:t> преследование властей, спустя год представляет на суд читателей свой первый сборник под названием </a:t>
            </a:r>
            <a:r>
              <a:rPr b="1" dirty="0" lang="ru-RU">
                <a:latin charset="0" panose="02020603050405020304" pitchFamily="18" typeface="Times New Roman"/>
                <a:cs charset="0" panose="02020603050405020304" pitchFamily="18" typeface="Times New Roman"/>
              </a:rPr>
              <a:t>«Песни». </a:t>
            </a:r>
            <a:r>
              <a:rPr dirty="0" lang="ru-RU">
                <a:latin charset="0" panose="02020603050405020304" pitchFamily="18" typeface="Times New Roman"/>
                <a:cs charset="0" panose="02020603050405020304" pitchFamily="18" typeface="Times New Roman"/>
              </a:rPr>
              <a:t>Книга вышла из печати в «антисоветском» иностранном издательстве «Посев». Терпение властей лопнуло, и в канун </a:t>
            </a:r>
            <a:r>
              <a:rPr b="1" dirty="0" lang="ru-RU">
                <a:latin charset="0" panose="02020603050405020304" pitchFamily="18" typeface="Times New Roman"/>
                <a:cs charset="0" panose="02020603050405020304" pitchFamily="18" typeface="Times New Roman"/>
              </a:rPr>
              <a:t>1971</a:t>
            </a:r>
            <a:r>
              <a:rPr dirty="0" lang="ru-RU">
                <a:latin charset="0" panose="02020603050405020304" pitchFamily="18" typeface="Times New Roman"/>
                <a:cs charset="0" panose="02020603050405020304" pitchFamily="18" typeface="Times New Roman"/>
              </a:rPr>
              <a:t> года </a:t>
            </a:r>
            <a:r>
              <a:rPr b="1" dirty="0" lang="ru-RU">
                <a:latin charset="0" panose="02020603050405020304" pitchFamily="18" typeface="Times New Roman"/>
                <a:cs charset="0" panose="02020603050405020304" pitchFamily="18" typeface="Times New Roman"/>
              </a:rPr>
              <a:t>его исключают </a:t>
            </a:r>
            <a:r>
              <a:rPr dirty="0" lang="ru-RU">
                <a:latin charset="0" panose="02020603050405020304" pitchFamily="18" typeface="Times New Roman"/>
                <a:cs charset="0" panose="02020603050405020304" pitchFamily="18" typeface="Times New Roman"/>
              </a:rPr>
              <a:t>из членов Союза писателей СССР. Через год аналогичное положение сложилось с Литературным фондом и Союзом кинематографистов – </a:t>
            </a:r>
            <a:r>
              <a:rPr b="1" dirty="0" lang="ru-RU">
                <a:latin charset="0" panose="02020603050405020304" pitchFamily="18" typeface="Times New Roman"/>
                <a:cs charset="0" panose="02020603050405020304" pitchFamily="18" typeface="Times New Roman"/>
              </a:rPr>
              <a:t>Галича лишили членства этих сообществ.</a:t>
            </a:r>
          </a:p>
        </p:txBody>
      </p:sp>
      <p:pic>
        <p:nvPicPr>
          <p:cNvPr id="4" name="Рисунок 3">
            <a:extLst>
              <a:ext uri="{FF2B5EF4-FFF2-40B4-BE49-F238E27FC236}">
                <a16:creationId xmlns:a16="http://schemas.microsoft.com/office/drawing/2014/main" id="{7CF2028E-FCC1-4CAB-AD3B-D16EA7505D2A}"/>
              </a:ext>
            </a:extLst>
          </p:cNvPr>
          <p:cNvPicPr>
            <a:picLocks noChangeAspect="1"/>
          </p:cNvPicPr>
          <p:nvPr/>
        </p:nvPicPr>
        <p:blipFill rotWithShape="1">
          <a:blip cstate="print" r:embed="rId2">
            <a:extLst>
              <a:ext uri="{28A0092B-C50C-407E-A947-70E740481C1C}">
                <a14:useLocalDpi xmlns:a14="http://schemas.microsoft.com/office/drawing/2010/main"/>
              </a:ext>
            </a:extLst>
          </a:blip>
          <a:srcRect b="203" l="40" r="23" t="206"/>
          <a:stretch/>
        </p:blipFill>
        <p:spPr>
          <a:xfrm>
            <a:off x="1503777" y="3022325"/>
            <a:ext cx="9184445" cy="3835675"/>
          </a:xfrm>
          <a:prstGeom prst="rect">
            <a:avLst/>
          </a:prstGeom>
        </p:spPr>
      </p:pic>
    </p:spTree>
    <p:extLst>
      <p:ext uri="{BB962C8B-B14F-4D97-AF65-F5344CB8AC3E}">
        <p14:creationId xmlns:p14="http://schemas.microsoft.com/office/powerpoint/2010/main" val="143157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97AF648-4911-4F3D-9A73-7A66E340F0C2}"/>
              </a:ext>
            </a:extLst>
          </p:cNvPr>
          <p:cNvSpPr>
            <a:spLocks noGrp="1"/>
          </p:cNvSpPr>
          <p:nvPr>
            <p:ph idx="1"/>
          </p:nvPr>
        </p:nvSpPr>
        <p:spPr>
          <a:xfrm>
            <a:off x="322384" y="1361391"/>
            <a:ext cx="5371148" cy="3773316"/>
          </a:xfrm>
        </p:spPr>
        <p:txBody>
          <a:bodyPr/>
          <a:lstStyle/>
          <a:p>
            <a:pPr algn="just"/>
            <a:r>
              <a:rPr lang="ru-RU" dirty="0">
                <a:latin typeface="Times New Roman" panose="02020603050405020304" pitchFamily="18" charset="0"/>
                <a:cs typeface="Times New Roman" panose="02020603050405020304" pitchFamily="18" charset="0"/>
              </a:rPr>
              <a:t>Поэтическое наследие Галича состоит из множества произведений. Самую большую </a:t>
            </a:r>
            <a:r>
              <a:rPr lang="ru-RU" b="1" dirty="0">
                <a:latin typeface="Times New Roman" panose="02020603050405020304" pitchFamily="18" charset="0"/>
                <a:cs typeface="Times New Roman" panose="02020603050405020304" pitchFamily="18" charset="0"/>
              </a:rPr>
              <a:t>популярность</a:t>
            </a:r>
            <a:r>
              <a:rPr lang="ru-RU" dirty="0">
                <a:latin typeface="Times New Roman" panose="02020603050405020304" pitchFamily="18" charset="0"/>
                <a:cs typeface="Times New Roman" panose="02020603050405020304" pitchFamily="18" charset="0"/>
              </a:rPr>
              <a:t> у читателей приобрела его книга «</a:t>
            </a:r>
            <a:r>
              <a:rPr lang="ru-RU" b="1" dirty="0">
                <a:latin typeface="Times New Roman" panose="02020603050405020304" pitchFamily="18" charset="0"/>
                <a:cs typeface="Times New Roman" panose="02020603050405020304" pitchFamily="18" charset="0"/>
              </a:rPr>
              <a:t>Когда я вернусь»</a:t>
            </a:r>
            <a:r>
              <a:rPr lang="ru-RU" dirty="0">
                <a:latin typeface="Times New Roman" panose="02020603050405020304" pitchFamily="18" charset="0"/>
                <a:cs typeface="Times New Roman" panose="02020603050405020304" pitchFamily="18" charset="0"/>
              </a:rPr>
              <a:t>, композиция под названием </a:t>
            </a:r>
            <a:r>
              <a:rPr lang="ru-RU" b="1" dirty="0">
                <a:latin typeface="Times New Roman" panose="02020603050405020304" pitchFamily="18" charset="0"/>
                <a:cs typeface="Times New Roman" panose="02020603050405020304" pitchFamily="18" charset="0"/>
              </a:rPr>
              <a:t>«Еще раз о черте» </a:t>
            </a:r>
            <a:r>
              <a:rPr lang="ru-RU" dirty="0">
                <a:latin typeface="Times New Roman" panose="02020603050405020304" pitchFamily="18" charset="0"/>
                <a:cs typeface="Times New Roman" panose="02020603050405020304" pitchFamily="18" charset="0"/>
              </a:rPr>
              <a:t>и много других песен.</a:t>
            </a:r>
          </a:p>
        </p:txBody>
      </p:sp>
      <p:pic>
        <p:nvPicPr>
          <p:cNvPr id="4" name="Рисунок 3">
            <a:extLst>
              <a:ext uri="{FF2B5EF4-FFF2-40B4-BE49-F238E27FC236}">
                <a16:creationId xmlns:a16="http://schemas.microsoft.com/office/drawing/2014/main" id="{660AACBB-DD2A-40FD-B791-97B36EA1EFC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25077" y="555744"/>
            <a:ext cx="5371148" cy="5384609"/>
          </a:xfrm>
          <a:prstGeom prst="rect">
            <a:avLst/>
          </a:prstGeom>
        </p:spPr>
      </p:pic>
    </p:spTree>
    <p:extLst>
      <p:ext uri="{BB962C8B-B14F-4D97-AF65-F5344CB8AC3E}">
        <p14:creationId xmlns:p14="http://schemas.microsoft.com/office/powerpoint/2010/main" val="155080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3C68D8-6E35-42DB-8464-ED0A3E4D4873}"/>
              </a:ext>
            </a:extLst>
          </p:cNvPr>
          <p:cNvSpPr>
            <a:spLocks noGrp="1"/>
          </p:cNvSpPr>
          <p:nvPr>
            <p:ph type="title"/>
          </p:nvPr>
        </p:nvSpPr>
        <p:spPr>
          <a:xfrm>
            <a:off x="838200" y="0"/>
            <a:ext cx="10515600" cy="1325563"/>
          </a:xfrm>
        </p:spPr>
        <p:txBody>
          <a:bodyPr>
            <a:normAutofit/>
          </a:bodyPr>
          <a:lstStyle/>
          <a:p>
            <a:pPr algn="ctr"/>
            <a:r>
              <a:rPr lang="ru-RU" dirty="0">
                <a:latin typeface="Times New Roman" panose="02020603050405020304" pitchFamily="18" charset="0"/>
                <a:cs typeface="Times New Roman" panose="02020603050405020304" pitchFamily="18" charset="0"/>
              </a:rPr>
              <a:t>ФИЛЬМЫ</a:t>
            </a:r>
          </a:p>
        </p:txBody>
      </p:sp>
      <p:sp>
        <p:nvSpPr>
          <p:cNvPr id="3" name="Объект 2">
            <a:extLst>
              <a:ext uri="{FF2B5EF4-FFF2-40B4-BE49-F238E27FC236}">
                <a16:creationId xmlns:a16="http://schemas.microsoft.com/office/drawing/2014/main" id="{0683D104-7E64-4813-9535-77C30411BC8C}"/>
              </a:ext>
            </a:extLst>
          </p:cNvPr>
          <p:cNvSpPr>
            <a:spLocks noGrp="1"/>
          </p:cNvSpPr>
          <p:nvPr>
            <p:ph idx="1"/>
          </p:nvPr>
        </p:nvSpPr>
        <p:spPr>
          <a:xfrm>
            <a:off x="262011" y="1184885"/>
            <a:ext cx="11667978" cy="2211125"/>
          </a:xfrm>
        </p:spPr>
        <p:txBody>
          <a:bodyPr>
            <a:normAutofit lnSpcReduction="10000"/>
          </a:bodyPr>
          <a:lstStyle/>
          <a:p>
            <a:pPr algn="just"/>
            <a:r>
              <a:rPr lang="ru-RU" dirty="0">
                <a:latin typeface="Times New Roman" panose="02020603050405020304" pitchFamily="18" charset="0"/>
                <a:cs typeface="Times New Roman" panose="02020603050405020304" pitchFamily="18" charset="0"/>
              </a:rPr>
              <a:t>Вначале своей творческой биографии Александр трудился над созданием исключительно </a:t>
            </a:r>
            <a:r>
              <a:rPr lang="ru-RU" b="1" dirty="0">
                <a:latin typeface="Times New Roman" panose="02020603050405020304" pitchFamily="18" charset="0"/>
                <a:cs typeface="Times New Roman" panose="02020603050405020304" pitchFamily="18" charset="0"/>
              </a:rPr>
              <a:t>театральных пьес</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 1946-1959-м годах </a:t>
            </a:r>
            <a:r>
              <a:rPr lang="ru-RU" dirty="0">
                <a:latin typeface="Times New Roman" panose="02020603050405020304" pitchFamily="18" charset="0"/>
                <a:cs typeface="Times New Roman" panose="02020603050405020304" pitchFamily="18" charset="0"/>
              </a:rPr>
              <a:t>он стал автором </a:t>
            </a:r>
            <a:r>
              <a:rPr lang="ru-RU" b="1" dirty="0">
                <a:latin typeface="Times New Roman" panose="02020603050405020304" pitchFamily="18" charset="0"/>
                <a:cs typeface="Times New Roman" panose="02020603050405020304" pitchFamily="18" charset="0"/>
              </a:rPr>
              <a:t>шести</a:t>
            </a:r>
            <a:r>
              <a:rPr lang="ru-RU" dirty="0">
                <a:latin typeface="Times New Roman" panose="02020603050405020304" pitchFamily="18" charset="0"/>
                <a:cs typeface="Times New Roman" panose="02020603050405020304" pitchFamily="18" charset="0"/>
              </a:rPr>
              <a:t> пьес, среди которых наибольшую популярность получили </a:t>
            </a:r>
            <a:r>
              <a:rPr lang="ru-RU" b="1" dirty="0">
                <a:latin typeface="Times New Roman" panose="02020603050405020304" pitchFamily="18" charset="0"/>
                <a:cs typeface="Times New Roman" panose="02020603050405020304" pitchFamily="18" charset="0"/>
              </a:rPr>
              <a:t>«Пути, которые мы выбираем», «Улица мальчиков» и «Много ли человеку надо». В 1958-м </a:t>
            </a:r>
            <a:r>
              <a:rPr lang="ru-RU" dirty="0">
                <a:latin typeface="Times New Roman" panose="02020603050405020304" pitchFamily="18" charset="0"/>
                <a:cs typeface="Times New Roman" panose="02020603050405020304" pitchFamily="18" charset="0"/>
              </a:rPr>
              <a:t>Галич пишет пьесу, которую назвал </a:t>
            </a:r>
            <a:r>
              <a:rPr lang="ru-RU" b="1" dirty="0">
                <a:latin typeface="Times New Roman" panose="02020603050405020304" pitchFamily="18" charset="0"/>
                <a:cs typeface="Times New Roman" panose="02020603050405020304" pitchFamily="18" charset="0"/>
              </a:rPr>
              <a:t>«Матросская тишина».</a:t>
            </a:r>
          </a:p>
        </p:txBody>
      </p:sp>
      <p:pic>
        <p:nvPicPr>
          <p:cNvPr id="4" name="Рисунок 3">
            <a:extLst>
              <a:ext uri="{FF2B5EF4-FFF2-40B4-BE49-F238E27FC236}">
                <a16:creationId xmlns:a16="http://schemas.microsoft.com/office/drawing/2014/main" id="{745F6918-F07F-44EE-A33F-95831529CE42}"/>
              </a:ext>
            </a:extLst>
          </p:cNvPr>
          <p:cNvPicPr>
            <a:picLocks noChangeAspect="1"/>
          </p:cNvPicPr>
          <p:nvPr/>
        </p:nvPicPr>
        <p:blipFill>
          <a:blip r:embed="rId2"/>
          <a:stretch>
            <a:fillRect/>
          </a:stretch>
        </p:blipFill>
        <p:spPr>
          <a:xfrm>
            <a:off x="2997156" y="3396010"/>
            <a:ext cx="6197688" cy="3461990"/>
          </a:xfrm>
          <a:prstGeom prst="rect">
            <a:avLst/>
          </a:prstGeom>
        </p:spPr>
      </p:pic>
    </p:spTree>
    <p:extLst>
      <p:ext uri="{BB962C8B-B14F-4D97-AF65-F5344CB8AC3E}">
        <p14:creationId xmlns:p14="http://schemas.microsoft.com/office/powerpoint/2010/main" val="113754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86729F8-95A0-434A-A59F-36DD2D35EFEC}"/>
              </a:ext>
            </a:extLst>
          </p:cNvPr>
          <p:cNvSpPr>
            <a:spLocks noGrp="1"/>
          </p:cNvSpPr>
          <p:nvPr>
            <p:ph idx="1"/>
          </p:nvPr>
        </p:nvSpPr>
        <p:spPr>
          <a:xfrm>
            <a:off x="0" y="928466"/>
            <a:ext cx="5637628" cy="5444198"/>
          </a:xfrm>
        </p:spPr>
        <p:txBody>
          <a:bodyPr>
            <a:normAutofit/>
          </a:bodyPr>
          <a:lstStyle/>
          <a:p>
            <a:pPr algn="just"/>
            <a:r>
              <a:rPr lang="ru-RU" dirty="0">
                <a:latin typeface="Times New Roman" panose="02020603050405020304" pitchFamily="18" charset="0"/>
                <a:cs typeface="Times New Roman" panose="02020603050405020304" pitchFamily="18" charset="0"/>
              </a:rPr>
              <a:t>Сотрудничество Галича с кинематографом началось </a:t>
            </a:r>
            <a:r>
              <a:rPr lang="ru-RU" b="1" dirty="0">
                <a:latin typeface="Times New Roman" panose="02020603050405020304" pitchFamily="18" charset="0"/>
                <a:cs typeface="Times New Roman" panose="02020603050405020304" pitchFamily="18" charset="0"/>
              </a:rPr>
              <a:t>в 1954 </a:t>
            </a:r>
            <a:r>
              <a:rPr lang="ru-RU" dirty="0">
                <a:latin typeface="Times New Roman" panose="02020603050405020304" pitchFamily="18" charset="0"/>
                <a:cs typeface="Times New Roman" panose="02020603050405020304" pitchFamily="18" charset="0"/>
              </a:rPr>
              <a:t>году. Он стал автором сценариев к картинам </a:t>
            </a:r>
            <a:r>
              <a:rPr lang="ru-RU" b="1" dirty="0">
                <a:latin typeface="Times New Roman" panose="02020603050405020304" pitchFamily="18" charset="0"/>
                <a:cs typeface="Times New Roman" panose="02020603050405020304" pitchFamily="18" charset="0"/>
              </a:rPr>
              <a:t>«Государственный преступник», «На семи ветрах», «Бегущая по волнам», «Третья молодость». В 1964-м </a:t>
            </a:r>
            <a:r>
              <a:rPr lang="ru-RU" dirty="0">
                <a:latin typeface="Times New Roman" panose="02020603050405020304" pitchFamily="18" charset="0"/>
                <a:cs typeface="Times New Roman" panose="02020603050405020304" pitchFamily="18" charset="0"/>
              </a:rPr>
              <a:t>на экраны вышла лента </a:t>
            </a:r>
            <a:r>
              <a:rPr lang="ru-RU" b="1" dirty="0">
                <a:latin typeface="Times New Roman" panose="02020603050405020304" pitchFamily="18" charset="0"/>
                <a:cs typeface="Times New Roman" panose="02020603050405020304" pitchFamily="18" charset="0"/>
              </a:rPr>
              <a:t>«Государственный преступник»</a:t>
            </a:r>
            <a:r>
              <a:rPr lang="ru-RU" dirty="0">
                <a:latin typeface="Times New Roman" panose="02020603050405020304" pitchFamily="18" charset="0"/>
                <a:cs typeface="Times New Roman" panose="02020603050405020304" pitchFamily="18" charset="0"/>
              </a:rPr>
              <a:t>, за которую автор сценария Александр Галич получил </a:t>
            </a:r>
            <a:r>
              <a:rPr lang="ru-RU" b="1" dirty="0">
                <a:latin typeface="Times New Roman" panose="02020603050405020304" pitchFamily="18" charset="0"/>
                <a:cs typeface="Times New Roman" panose="02020603050405020304" pitchFamily="18" charset="0"/>
              </a:rPr>
              <a:t>грамоту КГБ СССР</a:t>
            </a:r>
            <a:r>
              <a:rPr lang="ru-RU"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BEA646C7-F2AD-49A9-9499-00DF722216B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53564" y="1266092"/>
            <a:ext cx="5837507" cy="3891671"/>
          </a:xfrm>
          <a:prstGeom prst="rect">
            <a:avLst/>
          </a:prstGeom>
        </p:spPr>
      </p:pic>
    </p:spTree>
    <p:extLst>
      <p:ext uri="{BB962C8B-B14F-4D97-AF65-F5344CB8AC3E}">
        <p14:creationId xmlns:p14="http://schemas.microsoft.com/office/powerpoint/2010/main" val="279836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FFE78-09E1-4CFD-AFAC-A89A914A8542}"/>
              </a:ext>
            </a:extLst>
          </p:cNvPr>
          <p:cNvSpPr>
            <a:spLocks noGrp="1"/>
          </p:cNvSpPr>
          <p:nvPr>
            <p:ph type="title"/>
          </p:nvPr>
        </p:nvSpPr>
        <p:spPr>
          <a:xfrm>
            <a:off x="838200" y="364992"/>
            <a:ext cx="10515600" cy="1325563"/>
          </a:xfrm>
        </p:spPr>
        <p:txBody>
          <a:bodyPr>
            <a:normAutofit/>
          </a:bodyPr>
          <a:lstStyle/>
          <a:p>
            <a:pPr algn="ctr"/>
            <a:r>
              <a:rPr lang="ru-RU" dirty="0">
                <a:latin typeface="Times New Roman" panose="02020603050405020304" pitchFamily="18" charset="0"/>
                <a:cs typeface="Times New Roman" panose="02020603050405020304" pitchFamily="18" charset="0"/>
              </a:rPr>
              <a:t>ЛИЧНАЯ ЖИЗНЬ</a:t>
            </a:r>
          </a:p>
        </p:txBody>
      </p:sp>
      <p:sp>
        <p:nvSpPr>
          <p:cNvPr id="3" name="Объект 2">
            <a:extLst>
              <a:ext uri="{FF2B5EF4-FFF2-40B4-BE49-F238E27FC236}">
                <a16:creationId xmlns:a16="http://schemas.microsoft.com/office/drawing/2014/main" id="{DFEE5B40-9B05-4391-8FF6-82783545B85C}"/>
              </a:ext>
            </a:extLst>
          </p:cNvPr>
          <p:cNvSpPr>
            <a:spLocks noGrp="1"/>
          </p:cNvSpPr>
          <p:nvPr>
            <p:ph idx="1"/>
          </p:nvPr>
        </p:nvSpPr>
        <p:spPr>
          <a:xfrm>
            <a:off x="134817" y="1825624"/>
            <a:ext cx="5961184" cy="5032375"/>
          </a:xfrm>
        </p:spPr>
        <p:txBody>
          <a:bodyPr>
            <a:normAutofit/>
          </a:bodyPr>
          <a:lstStyle/>
          <a:p>
            <a:pPr algn="just"/>
            <a:r>
              <a:rPr lang="ru-RU" dirty="0">
                <a:latin typeface="Times New Roman" panose="02020603050405020304" pitchFamily="18" charset="0"/>
                <a:cs typeface="Times New Roman" panose="02020603050405020304" pitchFamily="18" charset="0"/>
              </a:rPr>
              <a:t>Свою будущую супругу – актрису </a:t>
            </a:r>
            <a:r>
              <a:rPr lang="ru-RU" b="1" dirty="0">
                <a:latin typeface="Times New Roman" panose="02020603050405020304" pitchFamily="18" charset="0"/>
                <a:cs typeface="Times New Roman" panose="02020603050405020304" pitchFamily="18" charset="0"/>
              </a:rPr>
              <a:t>Валентину Архангельскую</a:t>
            </a:r>
            <a:r>
              <a:rPr lang="ru-RU" dirty="0">
                <a:latin typeface="Times New Roman" panose="02020603050405020304" pitchFamily="18" charset="0"/>
                <a:cs typeface="Times New Roman" panose="02020603050405020304" pitchFamily="18" charset="0"/>
              </a:rPr>
              <a:t>, Галич встретил в Ташкенте. Она была младшей сестрой дирижера и композитора Ростислава Архангельского. Романтические отношения Александра и Валентины длились до конца пребывания в Ташкенте, а вернувшись в Москву в 1942-м, они оформили свои отношения официально.</a:t>
            </a:r>
          </a:p>
        </p:txBody>
      </p:sp>
      <p:pic>
        <p:nvPicPr>
          <p:cNvPr id="4" name="Рисунок 3">
            <a:extLst>
              <a:ext uri="{FF2B5EF4-FFF2-40B4-BE49-F238E27FC236}">
                <a16:creationId xmlns:a16="http://schemas.microsoft.com/office/drawing/2014/main" id="{8D9F4016-A19B-450D-8009-A02E44075787}"/>
              </a:ext>
            </a:extLst>
          </p:cNvPr>
          <p:cNvPicPr>
            <a:picLocks noChangeAspect="1"/>
          </p:cNvPicPr>
          <p:nvPr/>
        </p:nvPicPr>
        <p:blipFill>
          <a:blip r:embed="rId2"/>
          <a:stretch>
            <a:fillRect/>
          </a:stretch>
        </p:blipFill>
        <p:spPr>
          <a:xfrm>
            <a:off x="6286794" y="2059108"/>
            <a:ext cx="5656677" cy="3771118"/>
          </a:xfrm>
          <a:prstGeom prst="rect">
            <a:avLst/>
          </a:prstGeom>
        </p:spPr>
      </p:pic>
    </p:spTree>
    <p:extLst>
      <p:ext uri="{BB962C8B-B14F-4D97-AF65-F5344CB8AC3E}">
        <p14:creationId xmlns:p14="http://schemas.microsoft.com/office/powerpoint/2010/main" val="212623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058369A-F2A0-4987-837D-0DA04F5381B2}"/>
              </a:ext>
            </a:extLst>
          </p:cNvPr>
          <p:cNvSpPr>
            <a:spLocks noGrp="1"/>
          </p:cNvSpPr>
          <p:nvPr>
            <p:ph idx="1"/>
          </p:nvPr>
        </p:nvSpPr>
        <p:spPr>
          <a:xfrm>
            <a:off x="261424" y="281354"/>
            <a:ext cx="6378527" cy="6576645"/>
          </a:xfrm>
        </p:spPr>
        <p:txBody>
          <a:bodyPr>
            <a:normAutofit fontScale="92500" lnSpcReduction="20000"/>
          </a:bodyPr>
          <a:lstStyle/>
          <a:p>
            <a:pPr algn="just"/>
            <a:r>
              <a:rPr lang="ru-RU" dirty="0">
                <a:latin typeface="Times New Roman" panose="02020603050405020304" pitchFamily="18" charset="0"/>
                <a:cs typeface="Times New Roman" panose="02020603050405020304" pitchFamily="18" charset="0"/>
              </a:rPr>
              <a:t>С рождением детей затягивать не стали, спустя год их семья стала больше на одного человечка – дочку </a:t>
            </a:r>
            <a:r>
              <a:rPr lang="ru-RU" b="1" dirty="0">
                <a:latin typeface="Times New Roman" panose="02020603050405020304" pitchFamily="18" charset="0"/>
                <a:cs typeface="Times New Roman" panose="02020603050405020304" pitchFamily="18" charset="0"/>
              </a:rPr>
              <a:t>Александру(Алену), </a:t>
            </a:r>
            <a:r>
              <a:rPr lang="ru-RU" dirty="0">
                <a:latin typeface="Times New Roman" panose="02020603050405020304" pitchFamily="18" charset="0"/>
                <a:cs typeface="Times New Roman" panose="02020603050405020304" pitchFamily="18" charset="0"/>
              </a:rPr>
              <a:t>которая станет в свое время Заслуженной артисткой РФ, родит сына Павла Галича, кино и театрального актера.</a:t>
            </a:r>
          </a:p>
          <a:p>
            <a:pPr algn="just"/>
            <a:r>
              <a:rPr lang="ru-RU" b="1" dirty="0">
                <a:latin typeface="Times New Roman" panose="02020603050405020304" pitchFamily="18" charset="0"/>
                <a:cs typeface="Times New Roman" panose="02020603050405020304" pitchFamily="18" charset="0"/>
              </a:rPr>
              <a:t>Однако назвать личную жизнь Галича счастливой можно с большой натяжкой.</a:t>
            </a:r>
          </a:p>
          <a:p>
            <a:pPr algn="just"/>
            <a:r>
              <a:rPr lang="ru-RU" dirty="0">
                <a:latin typeface="Times New Roman" panose="02020603050405020304" pitchFamily="18" charset="0"/>
                <a:cs typeface="Times New Roman" panose="02020603050405020304" pitchFamily="18" charset="0"/>
              </a:rPr>
              <a:t>Сашеньке исполнилось всего два года, когда ее маме предложили работу в драматическом театре Иркутска, и женщина, не раздумывая, отправляется на новое место жительства. Расстояние между городами было очень большим, встречи мужа с женой случались все реже, пока не сошли на нет. Семейная лодка потерпела крушение, супруги развелись.</a:t>
            </a:r>
          </a:p>
        </p:txBody>
      </p:sp>
      <p:pic>
        <p:nvPicPr>
          <p:cNvPr id="4" name="Рисунок 3">
            <a:extLst>
              <a:ext uri="{FF2B5EF4-FFF2-40B4-BE49-F238E27FC236}">
                <a16:creationId xmlns:a16="http://schemas.microsoft.com/office/drawing/2014/main" id="{BFBCE90F-12C1-43B1-8859-99EBB8A4CA3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63507" y="717452"/>
            <a:ext cx="4790907" cy="5423095"/>
          </a:xfrm>
          <a:prstGeom prst="rect">
            <a:avLst/>
          </a:prstGeom>
        </p:spPr>
      </p:pic>
    </p:spTree>
    <p:extLst>
      <p:ext uri="{BB962C8B-B14F-4D97-AF65-F5344CB8AC3E}">
        <p14:creationId xmlns:p14="http://schemas.microsoft.com/office/powerpoint/2010/main" val="276465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CFF655-A77D-467E-831B-6F8595D1D22F}"/>
              </a:ext>
            </a:extLst>
          </p:cNvPr>
          <p:cNvSpPr>
            <a:spLocks noGrp="1"/>
          </p:cNvSpPr>
          <p:nvPr>
            <p:ph idx="1"/>
          </p:nvPr>
        </p:nvSpPr>
        <p:spPr>
          <a:xfrm>
            <a:off x="311850" y="953428"/>
            <a:ext cx="6364458" cy="6143722"/>
          </a:xfrm>
        </p:spPr>
        <p:txBody>
          <a:bodyPr/>
          <a:lstStyle/>
          <a:p>
            <a:pPr algn="just"/>
            <a:r>
              <a:rPr lang="ru-RU" dirty="0">
                <a:latin typeface="Times New Roman" panose="02020603050405020304" pitchFamily="18" charset="0"/>
                <a:cs typeface="Times New Roman" panose="02020603050405020304" pitchFamily="18" charset="0"/>
              </a:rPr>
              <a:t>Александр недолго ходил в холостяках. </a:t>
            </a:r>
            <a:r>
              <a:rPr lang="ru-RU" b="1" dirty="0">
                <a:latin typeface="Times New Roman" panose="02020603050405020304" pitchFamily="18" charset="0"/>
                <a:cs typeface="Times New Roman" panose="02020603050405020304" pitchFamily="18" charset="0"/>
              </a:rPr>
              <a:t>В 1947 </a:t>
            </a:r>
            <a:r>
              <a:rPr lang="ru-RU" dirty="0">
                <a:latin typeface="Times New Roman" panose="02020603050405020304" pitchFamily="18" charset="0"/>
                <a:cs typeface="Times New Roman" panose="02020603050405020304" pitchFamily="18" charset="0"/>
              </a:rPr>
              <a:t>году в его личной жизни появилась </a:t>
            </a:r>
            <a:r>
              <a:rPr lang="ru-RU" b="1" dirty="0">
                <a:latin typeface="Times New Roman" panose="02020603050405020304" pitchFamily="18" charset="0"/>
                <a:cs typeface="Times New Roman" panose="02020603050405020304" pitchFamily="18" charset="0"/>
              </a:rPr>
              <a:t>Ангелина </a:t>
            </a:r>
            <a:r>
              <a:rPr lang="ru-RU" b="1" dirty="0" err="1">
                <a:latin typeface="Times New Roman" panose="02020603050405020304" pitchFamily="18" charset="0"/>
                <a:cs typeface="Times New Roman" panose="02020603050405020304" pitchFamily="18" charset="0"/>
              </a:rPr>
              <a:t>Шекрот</a:t>
            </a:r>
            <a:r>
              <a:rPr lang="ru-RU" dirty="0">
                <a:latin typeface="Times New Roman" panose="02020603050405020304" pitchFamily="18" charset="0"/>
                <a:cs typeface="Times New Roman" panose="02020603050405020304" pitchFamily="18" charset="0"/>
              </a:rPr>
              <a:t>, с которой он и прожил до самого конца своих дней. Женщина искренне любила поэта, поэтому не обращала внимания на его бесконечные романы на стороне, старалась обустроить семейное гнездышко, чтобы любимому хотелось возвращаться домой.</a:t>
            </a:r>
          </a:p>
        </p:txBody>
      </p:sp>
      <p:pic>
        <p:nvPicPr>
          <p:cNvPr id="4" name="Рисунок 3">
            <a:extLst>
              <a:ext uri="{FF2B5EF4-FFF2-40B4-BE49-F238E27FC236}">
                <a16:creationId xmlns:a16="http://schemas.microsoft.com/office/drawing/2014/main" id="{3CCA6279-8462-4FCF-A177-D1A1255CE9C1}"/>
              </a:ext>
            </a:extLst>
          </p:cNvPr>
          <p:cNvPicPr>
            <a:picLocks noChangeAspect="1"/>
          </p:cNvPicPr>
          <p:nvPr/>
        </p:nvPicPr>
        <p:blipFill>
          <a:blip r:embed="rId2"/>
          <a:stretch>
            <a:fillRect/>
          </a:stretch>
        </p:blipFill>
        <p:spPr>
          <a:xfrm>
            <a:off x="7283108" y="334107"/>
            <a:ext cx="4484500" cy="5824026"/>
          </a:xfrm>
          <a:prstGeom prst="rect">
            <a:avLst/>
          </a:prstGeom>
        </p:spPr>
      </p:pic>
    </p:spTree>
    <p:extLst>
      <p:ext uri="{BB962C8B-B14F-4D97-AF65-F5344CB8AC3E}">
        <p14:creationId xmlns:p14="http://schemas.microsoft.com/office/powerpoint/2010/main" val="176970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5FADE6-36EF-4484-A6D3-04A780C25C41}"/>
              </a:ext>
            </a:extLst>
          </p:cNvPr>
          <p:cNvSpPr>
            <a:spLocks noGrp="1"/>
          </p:cNvSpPr>
          <p:nvPr>
            <p:ph idx="1"/>
          </p:nvPr>
        </p:nvSpPr>
        <p:spPr>
          <a:xfrm>
            <a:off x="134816" y="1073003"/>
            <a:ext cx="6350390" cy="5784997"/>
          </a:xfrm>
        </p:spPr>
        <p:txBody>
          <a:bodyPr>
            <a:normAutofit/>
          </a:bodyPr>
          <a:lstStyle/>
          <a:p>
            <a:pPr algn="just"/>
            <a:r>
              <a:rPr lang="ru-RU" dirty="0">
                <a:latin typeface="Times New Roman" panose="02020603050405020304" pitchFamily="18" charset="0"/>
                <a:cs typeface="Times New Roman" panose="02020603050405020304" pitchFamily="18" charset="0"/>
              </a:rPr>
              <a:t>С каждым годом напряжение вокруг Александра Галича становилось все сильнее. Государство ущемляло права поэта, не давало возможности развивать дальнейшую карьеру. Власть стремилась сделать все от нее зависящее, чтобы Галич иммигрировал из страны. Долго ждать не пришлось, поэт </a:t>
            </a:r>
            <a:r>
              <a:rPr lang="ru-RU" b="1" dirty="0">
                <a:latin typeface="Times New Roman" panose="02020603050405020304" pitchFamily="18" charset="0"/>
                <a:cs typeface="Times New Roman" panose="02020603050405020304" pitchFamily="18" charset="0"/>
              </a:rPr>
              <a:t>уехал в 1974-м, и больше в СССР не вернулся</a:t>
            </a:r>
            <a:r>
              <a:rPr lang="ru-RU"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30CCB7A7-F277-463A-B1F3-AFAA51B710FB}"/>
              </a:ext>
            </a:extLst>
          </p:cNvPr>
          <p:cNvPicPr>
            <a:picLocks noChangeAspect="1"/>
          </p:cNvPicPr>
          <p:nvPr/>
        </p:nvPicPr>
        <p:blipFill>
          <a:blip r:embed="rId2"/>
          <a:stretch>
            <a:fillRect/>
          </a:stretch>
        </p:blipFill>
        <p:spPr>
          <a:xfrm>
            <a:off x="7211084" y="338277"/>
            <a:ext cx="4507304" cy="6181445"/>
          </a:xfrm>
          <a:prstGeom prst="rect">
            <a:avLst/>
          </a:prstGeom>
        </p:spPr>
      </p:pic>
    </p:spTree>
    <p:extLst>
      <p:ext uri="{BB962C8B-B14F-4D97-AF65-F5344CB8AC3E}">
        <p14:creationId xmlns:p14="http://schemas.microsoft.com/office/powerpoint/2010/main" val="71313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8D7516A-AC68-460F-AB5E-DCE55648DF0D}"/>
              </a:ext>
            </a:extLst>
          </p:cNvPr>
          <p:cNvSpPr>
            <a:spLocks noGrp="1"/>
          </p:cNvSpPr>
          <p:nvPr>
            <p:ph idx="1"/>
          </p:nvPr>
        </p:nvSpPr>
        <p:spPr>
          <a:xfrm>
            <a:off x="179161" y="1253331"/>
            <a:ext cx="5843954" cy="4351338"/>
          </a:xfrm>
        </p:spPr>
        <p:txBody>
          <a:bodyPr/>
          <a:lstStyle/>
          <a:p>
            <a:pPr algn="just"/>
            <a:r>
              <a:rPr lang="ru-RU" b="1" dirty="0">
                <a:latin typeface="Times New Roman" panose="02020603050405020304" pitchFamily="18" charset="0"/>
                <a:cs typeface="Times New Roman" panose="02020603050405020304" pitchFamily="18" charset="0"/>
              </a:rPr>
              <a:t>Александр Галич </a:t>
            </a:r>
            <a:r>
              <a:rPr lang="ru-RU" dirty="0">
                <a:latin typeface="Times New Roman" panose="02020603050405020304" pitchFamily="18" charset="0"/>
                <a:cs typeface="Times New Roman" panose="02020603050405020304" pitchFamily="18" charset="0"/>
              </a:rPr>
              <a:t>– прославленный поэт, прозаик, драматург, сценарист, автор и исполнитель собственных композиций. Состоял в Народно-трудовом союзе российских </a:t>
            </a:r>
            <a:r>
              <a:rPr lang="ru-RU" dirty="0" err="1">
                <a:latin typeface="Times New Roman" panose="02020603050405020304" pitchFamily="18" charset="0"/>
                <a:cs typeface="Times New Roman" panose="02020603050405020304" pitchFamily="18" charset="0"/>
              </a:rPr>
              <a:t>солидаристов</a:t>
            </a:r>
            <a:r>
              <a:rPr lang="ru-RU" dirty="0">
                <a:latin typeface="Times New Roman" panose="02020603050405020304" pitchFamily="18" charset="0"/>
                <a:cs typeface="Times New Roman" panose="02020603050405020304" pitchFamily="18" charset="0"/>
              </a:rPr>
              <a:t>, являлся членом-корреспондентом Комитета прав человека в СССР, был участником петиционных кампаний.</a:t>
            </a:r>
          </a:p>
        </p:txBody>
      </p:sp>
      <p:pic>
        <p:nvPicPr>
          <p:cNvPr id="6" name="Рисунок 5">
            <a:extLst>
              <a:ext uri="{FF2B5EF4-FFF2-40B4-BE49-F238E27FC236}">
                <a16:creationId xmlns:a16="http://schemas.microsoft.com/office/drawing/2014/main" id="{34D1D8BC-EBDC-4422-9B71-0B63C0290E4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27127" y="1277949"/>
            <a:ext cx="5485712" cy="3731455"/>
          </a:xfrm>
          <a:prstGeom prst="rect">
            <a:avLst/>
          </a:prstGeom>
        </p:spPr>
      </p:pic>
    </p:spTree>
    <p:extLst>
      <p:ext uri="{BB962C8B-B14F-4D97-AF65-F5344CB8AC3E}">
        <p14:creationId xmlns:p14="http://schemas.microsoft.com/office/powerpoint/2010/main" val="2268915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2EE437A-9486-4D3F-A179-CA75707871E7}"/>
              </a:ext>
            </a:extLst>
          </p:cNvPr>
          <p:cNvSpPr>
            <a:spLocks noGrp="1"/>
          </p:cNvSpPr>
          <p:nvPr>
            <p:ph idx="1"/>
          </p:nvPr>
        </p:nvSpPr>
        <p:spPr>
          <a:xfrm>
            <a:off x="233290" y="559532"/>
            <a:ext cx="5742653" cy="6038215"/>
          </a:xfrm>
        </p:spPr>
        <p:txBody>
          <a:bodyPr/>
          <a:lstStyle/>
          <a:p>
            <a:pPr algn="just"/>
            <a:r>
              <a:rPr lang="ru-RU" dirty="0">
                <a:latin typeface="Times New Roman" panose="02020603050405020304" pitchFamily="18" charset="0"/>
                <a:cs typeface="Times New Roman" panose="02020603050405020304" pitchFamily="18" charset="0"/>
              </a:rPr>
              <a:t>Существует </a:t>
            </a:r>
            <a:r>
              <a:rPr lang="ru-RU" b="1" dirty="0">
                <a:latin typeface="Times New Roman" panose="02020603050405020304" pitchFamily="18" charset="0"/>
                <a:cs typeface="Times New Roman" panose="02020603050405020304" pitchFamily="18" charset="0"/>
              </a:rPr>
              <a:t>две</a:t>
            </a:r>
            <a:r>
              <a:rPr lang="ru-RU" dirty="0">
                <a:latin typeface="Times New Roman" panose="02020603050405020304" pitchFamily="18" charset="0"/>
                <a:cs typeface="Times New Roman" panose="02020603050405020304" pitchFamily="18" charset="0"/>
              </a:rPr>
              <a:t> версии случившегося. </a:t>
            </a:r>
            <a:r>
              <a:rPr lang="ru-RU" b="1" dirty="0">
                <a:latin typeface="Times New Roman" panose="02020603050405020304" pitchFamily="18" charset="0"/>
                <a:cs typeface="Times New Roman" panose="02020603050405020304" pitchFamily="18" charset="0"/>
              </a:rPr>
              <a:t>Одни</a:t>
            </a:r>
            <a:r>
              <a:rPr lang="ru-RU" dirty="0">
                <a:latin typeface="Times New Roman" panose="02020603050405020304" pitchFamily="18" charset="0"/>
                <a:cs typeface="Times New Roman" panose="02020603050405020304" pitchFamily="18" charset="0"/>
              </a:rPr>
              <a:t> источники утверждают, что Галич воспользовался израильской визой, а</a:t>
            </a:r>
            <a:r>
              <a:rPr lang="ru-RU" b="1" dirty="0">
                <a:latin typeface="Times New Roman" panose="02020603050405020304" pitchFamily="18" charset="0"/>
                <a:cs typeface="Times New Roman" panose="02020603050405020304" pitchFamily="18" charset="0"/>
              </a:rPr>
              <a:t> другие </a:t>
            </a:r>
            <a:r>
              <a:rPr lang="ru-RU" dirty="0">
                <a:latin typeface="Times New Roman" panose="02020603050405020304" pitchFamily="18" charset="0"/>
                <a:cs typeface="Times New Roman" panose="02020603050405020304" pitchFamily="18" charset="0"/>
              </a:rPr>
              <a:t>уверены, что поэт замаскировал эмиграцию под участие в норвежском семинаре и сумел беспрепятственно покинуть Советский Союз. Спустя четыре месяца после его отъезда все творческое наследие Галича запретили, изъяли из продажи все стихи, книги, музыкальные композиции и пьесы. Мало того, поэта лишили гражданства СССР.</a:t>
            </a:r>
          </a:p>
        </p:txBody>
      </p:sp>
      <p:pic>
        <p:nvPicPr>
          <p:cNvPr id="4" name="Рисунок 3">
            <a:extLst>
              <a:ext uri="{FF2B5EF4-FFF2-40B4-BE49-F238E27FC236}">
                <a16:creationId xmlns:a16="http://schemas.microsoft.com/office/drawing/2014/main" id="{E403B521-124C-4ED5-8196-46DC38A28D20}"/>
              </a:ext>
            </a:extLst>
          </p:cNvPr>
          <p:cNvPicPr>
            <a:picLocks noChangeAspect="1"/>
          </p:cNvPicPr>
          <p:nvPr/>
        </p:nvPicPr>
        <p:blipFill>
          <a:blip r:embed="rId2"/>
          <a:stretch>
            <a:fillRect/>
          </a:stretch>
        </p:blipFill>
        <p:spPr>
          <a:xfrm>
            <a:off x="6216057" y="1253073"/>
            <a:ext cx="5742653" cy="4351854"/>
          </a:xfrm>
          <a:prstGeom prst="rect">
            <a:avLst/>
          </a:prstGeom>
        </p:spPr>
      </p:pic>
    </p:spTree>
    <p:extLst>
      <p:ext uri="{BB962C8B-B14F-4D97-AF65-F5344CB8AC3E}">
        <p14:creationId xmlns:p14="http://schemas.microsoft.com/office/powerpoint/2010/main" val="364027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C593091-8016-4E5D-97BF-B67D82BAA139}"/>
              </a:ext>
            </a:extLst>
          </p:cNvPr>
          <p:cNvSpPr>
            <a:spLocks noGrp="1"/>
          </p:cNvSpPr>
          <p:nvPr>
            <p:ph idx="1"/>
          </p:nvPr>
        </p:nvSpPr>
        <p:spPr>
          <a:xfrm>
            <a:off x="0" y="953426"/>
            <a:ext cx="5880295" cy="5904573"/>
          </a:xfrm>
        </p:spPr>
        <p:txBody>
          <a:bodyPr>
            <a:normAutofit/>
          </a:bodyPr>
          <a:lstStyle/>
          <a:p>
            <a:pPr algn="just"/>
            <a:r>
              <a:rPr lang="ru-RU" dirty="0">
                <a:latin typeface="Times New Roman" panose="02020603050405020304" pitchFamily="18" charset="0"/>
                <a:cs typeface="Times New Roman" panose="02020603050405020304" pitchFamily="18" charset="0"/>
              </a:rPr>
              <a:t>После отъезда из Советского Союза Александр переехал в </a:t>
            </a:r>
            <a:r>
              <a:rPr lang="ru-RU" b="1" dirty="0">
                <a:latin typeface="Times New Roman" panose="02020603050405020304" pitchFamily="18" charset="0"/>
                <a:cs typeface="Times New Roman" panose="02020603050405020304" pitchFamily="18" charset="0"/>
              </a:rPr>
              <a:t>Норвегию</a:t>
            </a:r>
            <a:r>
              <a:rPr lang="ru-RU" dirty="0">
                <a:latin typeface="Times New Roman" panose="02020603050405020304" pitchFamily="18" charset="0"/>
                <a:cs typeface="Times New Roman" panose="02020603050405020304" pitchFamily="18" charset="0"/>
              </a:rPr>
              <a:t>. Там вышла его первая виниловая пластинка </a:t>
            </a:r>
            <a:r>
              <a:rPr lang="ru-RU" b="1" dirty="0">
                <a:latin typeface="Times New Roman" panose="02020603050405020304" pitchFamily="18" charset="0"/>
                <a:cs typeface="Times New Roman" panose="02020603050405020304" pitchFamily="18" charset="0"/>
              </a:rPr>
              <a:t>«Крик шепотом», </a:t>
            </a:r>
            <a:r>
              <a:rPr lang="ru-RU" dirty="0">
                <a:latin typeface="Times New Roman" panose="02020603050405020304" pitchFamily="18" charset="0"/>
                <a:cs typeface="Times New Roman" panose="02020603050405020304" pitchFamily="18" charset="0"/>
              </a:rPr>
              <a:t>состоящая из двенадцати композиций. Обложка украшена фотографией самого Галича, держащего в руках гитару. Через некоторое время бард поселился в </a:t>
            </a:r>
            <a:r>
              <a:rPr lang="ru-RU" b="1" dirty="0">
                <a:latin typeface="Times New Roman" panose="02020603050405020304" pitchFamily="18" charset="0"/>
                <a:cs typeface="Times New Roman" panose="02020603050405020304" pitchFamily="18" charset="0"/>
              </a:rPr>
              <a:t>Мюнхене</a:t>
            </a:r>
            <a:r>
              <a:rPr lang="ru-RU" dirty="0">
                <a:latin typeface="Times New Roman" panose="02020603050405020304" pitchFamily="18" charset="0"/>
                <a:cs typeface="Times New Roman" panose="02020603050405020304" pitchFamily="18" charset="0"/>
              </a:rPr>
              <a:t>, а потом сменил </a:t>
            </a:r>
            <a:r>
              <a:rPr lang="ru-RU" b="1" dirty="0">
                <a:latin typeface="Times New Roman" panose="02020603050405020304" pitchFamily="18" charset="0"/>
                <a:cs typeface="Times New Roman" panose="02020603050405020304" pitchFamily="18" charset="0"/>
              </a:rPr>
              <a:t>Германию </a:t>
            </a:r>
            <a:r>
              <a:rPr lang="ru-RU" dirty="0">
                <a:latin typeface="Times New Roman" panose="02020603050405020304" pitchFamily="18" charset="0"/>
                <a:cs typeface="Times New Roman" panose="02020603050405020304" pitchFamily="18" charset="0"/>
              </a:rPr>
              <a:t>на </a:t>
            </a:r>
            <a:r>
              <a:rPr lang="ru-RU" b="1" dirty="0">
                <a:latin typeface="Times New Roman" panose="02020603050405020304" pitchFamily="18" charset="0"/>
                <a:cs typeface="Times New Roman" panose="02020603050405020304" pitchFamily="18" charset="0"/>
              </a:rPr>
              <a:t>Францию,</a:t>
            </a:r>
            <a:r>
              <a:rPr lang="ru-RU" dirty="0">
                <a:latin typeface="Times New Roman" panose="02020603050405020304" pitchFamily="18" charset="0"/>
                <a:cs typeface="Times New Roman" panose="02020603050405020304" pitchFamily="18" charset="0"/>
              </a:rPr>
              <a:t> и последние годы своей жизни прожил в </a:t>
            </a:r>
            <a:r>
              <a:rPr lang="ru-RU" b="1" dirty="0">
                <a:latin typeface="Times New Roman" panose="02020603050405020304" pitchFamily="18" charset="0"/>
                <a:cs typeface="Times New Roman" panose="02020603050405020304" pitchFamily="18" charset="0"/>
              </a:rPr>
              <a:t>Париже</a:t>
            </a:r>
            <a:r>
              <a:rPr lang="ru-RU"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144E1DF6-CF5C-41C5-B117-64E4E2D6C85B}"/>
              </a:ext>
            </a:extLst>
          </p:cNvPr>
          <p:cNvPicPr>
            <a:picLocks noChangeAspect="1"/>
          </p:cNvPicPr>
          <p:nvPr/>
        </p:nvPicPr>
        <p:blipFill>
          <a:blip r:embed="rId2"/>
          <a:stretch>
            <a:fillRect/>
          </a:stretch>
        </p:blipFill>
        <p:spPr>
          <a:xfrm>
            <a:off x="6096000" y="1526732"/>
            <a:ext cx="5777132" cy="3645966"/>
          </a:xfrm>
          <a:prstGeom prst="rect">
            <a:avLst/>
          </a:prstGeom>
        </p:spPr>
      </p:pic>
    </p:spTree>
    <p:extLst>
      <p:ext uri="{BB962C8B-B14F-4D97-AF65-F5344CB8AC3E}">
        <p14:creationId xmlns:p14="http://schemas.microsoft.com/office/powerpoint/2010/main" val="2669418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B31CC-0EDD-4949-9097-327A2D23A8CB}"/>
              </a:ext>
            </a:extLst>
          </p:cNvPr>
          <p:cNvSpPr>
            <a:spLocks noGrp="1"/>
          </p:cNvSpPr>
          <p:nvPr>
            <p:ph type="title"/>
          </p:nvPr>
        </p:nvSpPr>
        <p:spPr>
          <a:xfrm>
            <a:off x="838200" y="35426"/>
            <a:ext cx="10515600" cy="1325563"/>
          </a:xfrm>
        </p:spPr>
        <p:txBody>
          <a:bodyPr>
            <a:normAutofit/>
          </a:bodyPr>
          <a:lstStyle/>
          <a:p>
            <a:pPr algn="ctr"/>
            <a:r>
              <a:rPr lang="ru-RU" dirty="0">
                <a:latin typeface="Times New Roman" panose="02020603050405020304" pitchFamily="18" charset="0"/>
                <a:cs typeface="Times New Roman" panose="02020603050405020304" pitchFamily="18" charset="0"/>
              </a:rPr>
              <a:t>СМЕРТЬ</a:t>
            </a:r>
          </a:p>
        </p:txBody>
      </p:sp>
      <p:sp>
        <p:nvSpPr>
          <p:cNvPr id="3" name="Объект 2">
            <a:extLst>
              <a:ext uri="{FF2B5EF4-FFF2-40B4-BE49-F238E27FC236}">
                <a16:creationId xmlns:a16="http://schemas.microsoft.com/office/drawing/2014/main" id="{37BC92F3-09CC-4520-A279-F5A7F741F8E6}"/>
              </a:ext>
            </a:extLst>
          </p:cNvPr>
          <p:cNvSpPr>
            <a:spLocks noGrp="1"/>
          </p:cNvSpPr>
          <p:nvPr>
            <p:ph idx="1"/>
          </p:nvPr>
        </p:nvSpPr>
        <p:spPr>
          <a:xfrm>
            <a:off x="0" y="1693253"/>
            <a:ext cx="5576668" cy="3926132"/>
          </a:xfrm>
        </p:spPr>
        <p:txBody>
          <a:bodyPr/>
          <a:lstStyle/>
          <a:p>
            <a:pPr algn="just"/>
            <a:r>
              <a:rPr lang="ru-RU" dirty="0">
                <a:latin typeface="Times New Roman" panose="02020603050405020304" pitchFamily="18" charset="0"/>
                <a:cs typeface="Times New Roman" panose="02020603050405020304" pitchFamily="18" charset="0"/>
              </a:rPr>
              <a:t>После окончательного переезда на постоянное место жительства, Галич и его жена начали обустраивать свой быт на новом месте. Однако этой идиллии не суждено было длиться долго. Вскоре с Галичем случился </a:t>
            </a:r>
            <a:r>
              <a:rPr lang="ru-RU" b="1" dirty="0">
                <a:latin typeface="Times New Roman" panose="02020603050405020304" pitchFamily="18" charset="0"/>
                <a:cs typeface="Times New Roman" panose="02020603050405020304" pitchFamily="18" charset="0"/>
              </a:rPr>
              <a:t>несчастный случай</a:t>
            </a:r>
            <a:r>
              <a:rPr lang="ru-RU" dirty="0">
                <a:latin typeface="Times New Roman" panose="02020603050405020304" pitchFamily="18" charset="0"/>
                <a:cs typeface="Times New Roman" panose="02020603050405020304" pitchFamily="18" charset="0"/>
              </a:rPr>
              <a:t>, который был уготован ему судьбой.</a:t>
            </a:r>
          </a:p>
        </p:txBody>
      </p:sp>
      <p:pic>
        <p:nvPicPr>
          <p:cNvPr id="4" name="Рисунок 3">
            <a:extLst>
              <a:ext uri="{FF2B5EF4-FFF2-40B4-BE49-F238E27FC236}">
                <a16:creationId xmlns:a16="http://schemas.microsoft.com/office/drawing/2014/main" id="{28B25EF3-A02B-4B1F-A03C-87371FCBEC4D}"/>
              </a:ext>
            </a:extLst>
          </p:cNvPr>
          <p:cNvPicPr>
            <a:picLocks noChangeAspect="1"/>
          </p:cNvPicPr>
          <p:nvPr/>
        </p:nvPicPr>
        <p:blipFill>
          <a:blip r:embed="rId2"/>
          <a:stretch>
            <a:fillRect/>
          </a:stretch>
        </p:blipFill>
        <p:spPr>
          <a:xfrm>
            <a:off x="5734929" y="1360989"/>
            <a:ext cx="6319058" cy="4590660"/>
          </a:xfrm>
          <a:prstGeom prst="rect">
            <a:avLst/>
          </a:prstGeom>
        </p:spPr>
      </p:pic>
    </p:spTree>
    <p:extLst>
      <p:ext uri="{BB962C8B-B14F-4D97-AF65-F5344CB8AC3E}">
        <p14:creationId xmlns:p14="http://schemas.microsoft.com/office/powerpoint/2010/main" val="421209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5D8C86F-858C-436C-B858-ABA20A3EFEAB}"/>
              </a:ext>
            </a:extLst>
          </p:cNvPr>
          <p:cNvSpPr>
            <a:spLocks noGrp="1"/>
          </p:cNvSpPr>
          <p:nvPr>
            <p:ph idx="1"/>
          </p:nvPr>
        </p:nvSpPr>
        <p:spPr>
          <a:xfrm>
            <a:off x="289560" y="998807"/>
            <a:ext cx="5407855" cy="5164089"/>
          </a:xfrm>
        </p:spPr>
        <p:txBody>
          <a:bodyPr/>
          <a:lstStyle/>
          <a:p>
            <a:pPr algn="just"/>
            <a:r>
              <a:rPr lang="ru-RU" dirty="0">
                <a:latin typeface="Times New Roman" panose="02020603050405020304" pitchFamily="18" charset="0"/>
                <a:cs typeface="Times New Roman" panose="02020603050405020304" pitchFamily="18" charset="0"/>
              </a:rPr>
              <a:t>Однажды супруга ушла за покупками в магазин, а Александр решил заняться </a:t>
            </a:r>
            <a:r>
              <a:rPr lang="ru-RU" b="1" dirty="0">
                <a:latin typeface="Times New Roman" panose="02020603050405020304" pitchFamily="18" charset="0"/>
                <a:cs typeface="Times New Roman" panose="02020603050405020304" pitchFamily="18" charset="0"/>
              </a:rPr>
              <a:t>подключением телевизионной антенны</a:t>
            </a:r>
            <a:r>
              <a:rPr lang="ru-RU" dirty="0">
                <a:latin typeface="Times New Roman" panose="02020603050405020304" pitchFamily="18" charset="0"/>
                <a:cs typeface="Times New Roman" panose="02020603050405020304" pitchFamily="18" charset="0"/>
              </a:rPr>
              <a:t>. Каким образом он мог перепутать гнезда и воткнуть ее в гнездо под напряжением, теперь уже не узнать. Александр получил удар </a:t>
            </a:r>
            <a:r>
              <a:rPr lang="ru-RU" b="1" dirty="0">
                <a:latin typeface="Times New Roman" panose="02020603050405020304" pitchFamily="18" charset="0"/>
                <a:cs typeface="Times New Roman" panose="02020603050405020304" pitchFamily="18" charset="0"/>
              </a:rPr>
              <a:t>электрического тока</a:t>
            </a:r>
            <a:r>
              <a:rPr lang="ru-RU" dirty="0">
                <a:latin typeface="Times New Roman" panose="02020603050405020304" pitchFamily="18" charset="0"/>
                <a:cs typeface="Times New Roman" panose="02020603050405020304" pitchFamily="18" charset="0"/>
              </a:rPr>
              <a:t>, который и стал </a:t>
            </a:r>
            <a:r>
              <a:rPr lang="ru-RU" b="1" dirty="0">
                <a:latin typeface="Times New Roman" panose="02020603050405020304" pitchFamily="18" charset="0"/>
                <a:cs typeface="Times New Roman" panose="02020603050405020304" pitchFamily="18" charset="0"/>
              </a:rPr>
              <a:t>причиной</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его смерти 15 декабря 1977 года</a:t>
            </a:r>
            <a:r>
              <a:rPr lang="ru-RU"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327FAFE6-F20B-4A0D-A840-7E93C1DCA505}"/>
              </a:ext>
            </a:extLst>
          </p:cNvPr>
          <p:cNvPicPr>
            <a:picLocks noChangeAspect="1"/>
          </p:cNvPicPr>
          <p:nvPr/>
        </p:nvPicPr>
        <p:blipFill>
          <a:blip r:embed="rId2"/>
          <a:stretch>
            <a:fillRect/>
          </a:stretch>
        </p:blipFill>
        <p:spPr>
          <a:xfrm>
            <a:off x="5936942" y="1195755"/>
            <a:ext cx="5965498" cy="3953644"/>
          </a:xfrm>
          <a:prstGeom prst="rect">
            <a:avLst/>
          </a:prstGeom>
        </p:spPr>
      </p:pic>
    </p:spTree>
    <p:extLst>
      <p:ext uri="{BB962C8B-B14F-4D97-AF65-F5344CB8AC3E}">
        <p14:creationId xmlns:p14="http://schemas.microsoft.com/office/powerpoint/2010/main" val="2281080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E5ABDE6-F151-4ED2-A185-7A791BD7F53A}"/>
              </a:ext>
            </a:extLst>
          </p:cNvPr>
          <p:cNvSpPr>
            <a:spLocks noGrp="1"/>
          </p:cNvSpPr>
          <p:nvPr>
            <p:ph idx="1"/>
          </p:nvPr>
        </p:nvSpPr>
        <p:spPr>
          <a:xfrm>
            <a:off x="41031" y="500849"/>
            <a:ext cx="6054969" cy="5856300"/>
          </a:xfrm>
        </p:spPr>
        <p:txBody>
          <a:bodyPr>
            <a:normAutofit fontScale="92500"/>
          </a:bodyPr>
          <a:lstStyle/>
          <a:p>
            <a:pPr algn="just"/>
            <a:r>
              <a:rPr lang="ru-RU" dirty="0">
                <a:latin typeface="Times New Roman" panose="02020603050405020304" pitchFamily="18" charset="0"/>
                <a:cs typeface="Times New Roman" panose="02020603050405020304" pitchFamily="18" charset="0"/>
              </a:rPr>
              <a:t>Когда жена вернулась, поэт еще </a:t>
            </a:r>
            <a:r>
              <a:rPr lang="ru-RU" b="1" dirty="0">
                <a:latin typeface="Times New Roman" panose="02020603050405020304" pitchFamily="18" charset="0"/>
                <a:cs typeface="Times New Roman" panose="02020603050405020304" pitchFamily="18" charset="0"/>
              </a:rPr>
              <a:t>был жив</a:t>
            </a:r>
            <a:r>
              <a:rPr lang="ru-RU" dirty="0">
                <a:latin typeface="Times New Roman" panose="02020603050405020304" pitchFamily="18" charset="0"/>
                <a:cs typeface="Times New Roman" panose="02020603050405020304" pitchFamily="18" charset="0"/>
              </a:rPr>
              <a:t>. Его можно было спасти, если бы вызванные медики быстрее приехали. Но, так как </a:t>
            </a:r>
            <a:r>
              <a:rPr lang="ru-RU" b="1" dirty="0">
                <a:latin typeface="Times New Roman" panose="02020603050405020304" pitchFamily="18" charset="0"/>
                <a:cs typeface="Times New Roman" panose="02020603050405020304" pitchFamily="18" charset="0"/>
              </a:rPr>
              <a:t>помощь вовремя не подоспела, Галич умер</a:t>
            </a:r>
            <a:r>
              <a:rPr lang="ru-RU" dirty="0">
                <a:latin typeface="Times New Roman" panose="02020603050405020304" pitchFamily="18" charset="0"/>
                <a:cs typeface="Times New Roman" panose="02020603050405020304" pitchFamily="18" charset="0"/>
              </a:rPr>
              <a:t>. Сразу после этого случая поползли слухи о не случайности происшедшего, говорили, что </a:t>
            </a:r>
            <a:r>
              <a:rPr lang="ru-RU" b="1" dirty="0">
                <a:latin typeface="Times New Roman" panose="02020603050405020304" pitchFamily="18" charset="0"/>
                <a:cs typeface="Times New Roman" panose="02020603050405020304" pitchFamily="18" charset="0"/>
              </a:rPr>
              <a:t>это убийство</a:t>
            </a:r>
            <a:r>
              <a:rPr lang="ru-RU" dirty="0">
                <a:latin typeface="Times New Roman" panose="02020603050405020304" pitchFamily="18" charset="0"/>
                <a:cs typeface="Times New Roman" panose="02020603050405020304" pitchFamily="18" charset="0"/>
              </a:rPr>
              <a:t>, причем заранее спланированное и подготовленное. Но эти домыслы не нашли подтверждения, парижские знакомые поэта – Владимир Максимов и Василий </a:t>
            </a:r>
            <a:r>
              <a:rPr lang="ru-RU" dirty="0" err="1">
                <a:latin typeface="Times New Roman" panose="02020603050405020304" pitchFamily="18" charset="0"/>
                <a:cs typeface="Times New Roman" panose="02020603050405020304" pitchFamily="18" charset="0"/>
              </a:rPr>
              <a:t>Бетаки</a:t>
            </a:r>
            <a:r>
              <a:rPr lang="ru-RU" dirty="0">
                <a:latin typeface="Times New Roman" panose="02020603050405020304" pitchFamily="18" charset="0"/>
                <a:cs typeface="Times New Roman" panose="02020603050405020304" pitchFamily="18" charset="0"/>
              </a:rPr>
              <a:t>, примчавшиеся на место происшествия, заявили, что Галич действительно </a:t>
            </a:r>
            <a:r>
              <a:rPr lang="ru-RU" b="1" dirty="0">
                <a:latin typeface="Times New Roman" panose="02020603050405020304" pitchFamily="18" charset="0"/>
                <a:cs typeface="Times New Roman" panose="02020603050405020304" pitchFamily="18" charset="0"/>
              </a:rPr>
              <a:t>умер в результате несчастного случая</a:t>
            </a:r>
            <a:r>
              <a:rPr lang="ru-RU"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DAF017E4-2225-4D1E-83BD-51BC46C66F05}"/>
              </a:ext>
            </a:extLst>
          </p:cNvPr>
          <p:cNvPicPr>
            <a:picLocks noChangeAspect="1"/>
          </p:cNvPicPr>
          <p:nvPr/>
        </p:nvPicPr>
        <p:blipFill>
          <a:blip r:embed="rId2"/>
          <a:stretch>
            <a:fillRect/>
          </a:stretch>
        </p:blipFill>
        <p:spPr>
          <a:xfrm>
            <a:off x="6246055" y="1394307"/>
            <a:ext cx="5556429" cy="3784546"/>
          </a:xfrm>
          <a:prstGeom prst="rect">
            <a:avLst/>
          </a:prstGeom>
        </p:spPr>
      </p:pic>
    </p:spTree>
    <p:extLst>
      <p:ext uri="{BB962C8B-B14F-4D97-AF65-F5344CB8AC3E}">
        <p14:creationId xmlns:p14="http://schemas.microsoft.com/office/powerpoint/2010/main" val="974046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CB5A6F-85D3-4EF3-B00D-907FD28EFE6A}"/>
              </a:ext>
            </a:extLst>
          </p:cNvPr>
          <p:cNvSpPr>
            <a:spLocks noGrp="1"/>
          </p:cNvSpPr>
          <p:nvPr>
            <p:ph idx="1"/>
          </p:nvPr>
        </p:nvSpPr>
        <p:spPr>
          <a:xfrm>
            <a:off x="148883" y="914401"/>
            <a:ext cx="5365652" cy="4473526"/>
          </a:xfrm>
        </p:spPr>
        <p:txBody>
          <a:bodyPr/>
          <a:lstStyle/>
          <a:p>
            <a:pPr algn="just"/>
            <a:r>
              <a:rPr lang="ru-RU" dirty="0">
                <a:latin typeface="Times New Roman" panose="02020603050405020304" pitchFamily="18" charset="0"/>
                <a:cs typeface="Times New Roman" panose="02020603050405020304" pitchFamily="18" charset="0"/>
              </a:rPr>
              <a:t>Похоронили Александра Галича </a:t>
            </a:r>
            <a:r>
              <a:rPr lang="ru-RU" b="1" dirty="0">
                <a:latin typeface="Times New Roman" panose="02020603050405020304" pitchFamily="18" charset="0"/>
                <a:cs typeface="Times New Roman" panose="02020603050405020304" pitchFamily="18" charset="0"/>
              </a:rPr>
              <a:t>22 декабря 1977 </a:t>
            </a:r>
            <a:r>
              <a:rPr lang="ru-RU" dirty="0">
                <a:latin typeface="Times New Roman" panose="02020603050405020304" pitchFamily="18" charset="0"/>
                <a:cs typeface="Times New Roman" panose="02020603050405020304" pitchFamily="18" charset="0"/>
              </a:rPr>
              <a:t>года близ Парижа, на территории русского кладбища Сент-Женевьев-де-</a:t>
            </a:r>
            <a:r>
              <a:rPr lang="ru-RU" dirty="0" err="1">
                <a:latin typeface="Times New Roman" panose="02020603050405020304" pitchFamily="18" charset="0"/>
                <a:cs typeface="Times New Roman" panose="02020603050405020304" pitchFamily="18" charset="0"/>
              </a:rPr>
              <a:t>Буа</a:t>
            </a:r>
            <a:r>
              <a:rPr lang="ru-RU" dirty="0">
                <a:latin typeface="Times New Roman" panose="02020603050405020304" pitchFamily="18" charset="0"/>
                <a:cs typeface="Times New Roman" panose="02020603050405020304" pitchFamily="18" charset="0"/>
              </a:rPr>
              <a:t>. На могильной плите ошибочно указали год рождения поэта 1919-й, зато выгравировали надпись, цитату из </a:t>
            </a:r>
            <a:r>
              <a:rPr lang="ru-RU" b="1" dirty="0">
                <a:latin typeface="Times New Roman" panose="02020603050405020304" pitchFamily="18" charset="0"/>
                <a:cs typeface="Times New Roman" panose="02020603050405020304" pitchFamily="18" charset="0"/>
              </a:rPr>
              <a:t>«Евангелия от Матфея»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Блажени</a:t>
            </a:r>
            <a:r>
              <a:rPr lang="ru-RU" dirty="0">
                <a:latin typeface="Times New Roman" panose="02020603050405020304" pitchFamily="18" charset="0"/>
                <a:cs typeface="Times New Roman" panose="02020603050405020304" pitchFamily="18" charset="0"/>
              </a:rPr>
              <a:t> изгнании правды ради».</a:t>
            </a:r>
          </a:p>
        </p:txBody>
      </p:sp>
      <p:pic>
        <p:nvPicPr>
          <p:cNvPr id="4" name="Рисунок 3">
            <a:extLst>
              <a:ext uri="{FF2B5EF4-FFF2-40B4-BE49-F238E27FC236}">
                <a16:creationId xmlns:a16="http://schemas.microsoft.com/office/drawing/2014/main" id="{D18BA1A6-81D3-4C22-8364-EE557CEB6945}"/>
              </a:ext>
            </a:extLst>
          </p:cNvPr>
          <p:cNvPicPr>
            <a:picLocks noChangeAspect="1"/>
          </p:cNvPicPr>
          <p:nvPr/>
        </p:nvPicPr>
        <p:blipFill>
          <a:blip r:embed="rId2"/>
          <a:stretch>
            <a:fillRect/>
          </a:stretch>
        </p:blipFill>
        <p:spPr>
          <a:xfrm>
            <a:off x="5810544" y="1078132"/>
            <a:ext cx="6232573" cy="4155049"/>
          </a:xfrm>
          <a:prstGeom prst="rect">
            <a:avLst/>
          </a:prstGeom>
        </p:spPr>
      </p:pic>
    </p:spTree>
    <p:extLst>
      <p:ext uri="{BB962C8B-B14F-4D97-AF65-F5344CB8AC3E}">
        <p14:creationId xmlns:p14="http://schemas.microsoft.com/office/powerpoint/2010/main" val="2144161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5DAC290-4302-48FB-BF2E-C6118364EC2C}"/>
              </a:ext>
            </a:extLst>
          </p:cNvPr>
          <p:cNvSpPr>
            <a:spLocks noGrp="1"/>
          </p:cNvSpPr>
          <p:nvPr>
            <p:ph idx="1"/>
          </p:nvPr>
        </p:nvSpPr>
        <p:spPr>
          <a:xfrm>
            <a:off x="233290" y="1055077"/>
            <a:ext cx="4901418" cy="5107818"/>
          </a:xfrm>
        </p:spPr>
        <p:txBody>
          <a:bodyPr>
            <a:normAutofit/>
          </a:bodyPr>
          <a:lstStyle/>
          <a:p>
            <a:pPr algn="just"/>
            <a:r>
              <a:rPr lang="ru-RU" b="1" dirty="0">
                <a:latin typeface="Times New Roman" panose="02020603050405020304" pitchFamily="18" charset="0"/>
                <a:cs typeface="Times New Roman" panose="02020603050405020304" pitchFamily="18" charset="0"/>
              </a:rPr>
              <a:t>12 мая 1988 года</a:t>
            </a:r>
            <a:r>
              <a:rPr lang="ru-RU" dirty="0">
                <a:latin typeface="Times New Roman" panose="02020603050405020304" pitchFamily="18" charset="0"/>
                <a:cs typeface="Times New Roman" panose="02020603050405020304" pitchFamily="18" charset="0"/>
              </a:rPr>
              <a:t>, дочь поэта, Алена Архангельская, подала ходатайство правительству СССР, и Александр </a:t>
            </a:r>
            <a:r>
              <a:rPr lang="ru-RU" b="1" dirty="0">
                <a:latin typeface="Times New Roman" panose="02020603050405020304" pitchFamily="18" charset="0"/>
                <a:cs typeface="Times New Roman" panose="02020603050405020304" pitchFamily="18" charset="0"/>
              </a:rPr>
              <a:t>Галич был восстановлен </a:t>
            </a:r>
            <a:r>
              <a:rPr lang="ru-RU" dirty="0">
                <a:latin typeface="Times New Roman" panose="02020603050405020304" pitchFamily="18" charset="0"/>
                <a:cs typeface="Times New Roman" panose="02020603050405020304" pitchFamily="18" charset="0"/>
              </a:rPr>
              <a:t>в Союзе кинематографистов, а 15 мая того же года и в Союзе писателей СССР. Летом 1993-го поэту вернули гражданство России.</a:t>
            </a:r>
          </a:p>
        </p:txBody>
      </p:sp>
      <p:pic>
        <p:nvPicPr>
          <p:cNvPr id="4" name="Рисунок 3">
            <a:extLst>
              <a:ext uri="{FF2B5EF4-FFF2-40B4-BE49-F238E27FC236}">
                <a16:creationId xmlns:a16="http://schemas.microsoft.com/office/drawing/2014/main" id="{3A03A37C-79DB-4F0F-A760-767B72A84139}"/>
              </a:ext>
            </a:extLst>
          </p:cNvPr>
          <p:cNvPicPr>
            <a:picLocks noChangeAspect="1"/>
          </p:cNvPicPr>
          <p:nvPr/>
        </p:nvPicPr>
        <p:blipFill>
          <a:blip r:embed="rId2"/>
          <a:stretch>
            <a:fillRect/>
          </a:stretch>
        </p:blipFill>
        <p:spPr>
          <a:xfrm>
            <a:off x="6474129" y="563104"/>
            <a:ext cx="4901419" cy="6091764"/>
          </a:xfrm>
          <a:prstGeom prst="rect">
            <a:avLst/>
          </a:prstGeom>
        </p:spPr>
      </p:pic>
    </p:spTree>
    <p:extLst>
      <p:ext uri="{BB962C8B-B14F-4D97-AF65-F5344CB8AC3E}">
        <p14:creationId xmlns:p14="http://schemas.microsoft.com/office/powerpoint/2010/main" val="243678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E015F9-ACC8-4CA9-8152-F57EA45223A2}"/>
              </a:ext>
            </a:extLst>
          </p:cNvPr>
          <p:cNvSpPr>
            <a:spLocks noGrp="1"/>
          </p:cNvSpPr>
          <p:nvPr>
            <p:ph type="title"/>
          </p:nvPr>
        </p:nvSpPr>
        <p:spPr>
          <a:xfrm>
            <a:off x="838200" y="246843"/>
            <a:ext cx="10515600" cy="1325563"/>
          </a:xfrm>
        </p:spPr>
        <p:txBody>
          <a:bodyPr>
            <a:normAutofit/>
          </a:bodyPr>
          <a:lstStyle/>
          <a:p>
            <a:pPr algn="ctr"/>
            <a:r>
              <a:rPr lang="ru-RU" b="1" dirty="0">
                <a:latin typeface="Times New Roman" panose="02020603050405020304" pitchFamily="18" charset="0"/>
                <a:cs typeface="Times New Roman" panose="02020603050405020304" pitchFamily="18" charset="0"/>
              </a:rPr>
              <a:t>ДЕТСТВО</a:t>
            </a:r>
          </a:p>
        </p:txBody>
      </p:sp>
      <p:sp>
        <p:nvSpPr>
          <p:cNvPr id="3" name="Объект 2">
            <a:extLst>
              <a:ext uri="{FF2B5EF4-FFF2-40B4-BE49-F238E27FC236}">
                <a16:creationId xmlns:a16="http://schemas.microsoft.com/office/drawing/2014/main" id="{4C8FF6EA-51A4-4603-9735-14541E7F9117}"/>
              </a:ext>
            </a:extLst>
          </p:cNvPr>
          <p:cNvSpPr>
            <a:spLocks noGrp="1"/>
          </p:cNvSpPr>
          <p:nvPr>
            <p:ph idx="1"/>
          </p:nvPr>
        </p:nvSpPr>
        <p:spPr>
          <a:xfrm>
            <a:off x="355210" y="1431071"/>
            <a:ext cx="5740790" cy="5180086"/>
          </a:xfrm>
        </p:spPr>
        <p:txBody>
          <a:bodyPr>
            <a:normAutofit lnSpcReduction="10000"/>
          </a:bodyPr>
          <a:lstStyle/>
          <a:p>
            <a:pPr algn="just"/>
            <a:r>
              <a:rPr lang="ru-RU" dirty="0">
                <a:latin typeface="Times New Roman" panose="02020603050405020304" pitchFamily="18" charset="0"/>
                <a:cs typeface="Times New Roman" panose="02020603050405020304" pitchFamily="18" charset="0"/>
              </a:rPr>
              <a:t>Настоящая фамилия Александра – </a:t>
            </a:r>
            <a:r>
              <a:rPr lang="ru-RU" b="1" dirty="0">
                <a:latin typeface="Times New Roman" panose="02020603050405020304" pitchFamily="18" charset="0"/>
                <a:cs typeface="Times New Roman" panose="02020603050405020304" pitchFamily="18" charset="0"/>
              </a:rPr>
              <a:t>Гинзбург</a:t>
            </a:r>
            <a:r>
              <a:rPr lang="ru-RU" dirty="0">
                <a:latin typeface="Times New Roman" panose="02020603050405020304" pitchFamily="18" charset="0"/>
                <a:cs typeface="Times New Roman" panose="02020603050405020304" pitchFamily="18" charset="0"/>
              </a:rPr>
              <a:t>. Он родился в Екатеринославе (переименован в Днепропетровск, сейчас носит название Днепр) 19 октября 1918 года. Он сам придумал себе псевдоним, сложив его из букв фамилии (</a:t>
            </a:r>
            <a:r>
              <a:rPr lang="ru-RU" b="1" dirty="0">
                <a:latin typeface="Times New Roman" panose="02020603050405020304" pitchFamily="18" charset="0"/>
                <a:cs typeface="Times New Roman" panose="02020603050405020304" pitchFamily="18" charset="0"/>
              </a:rPr>
              <a:t>Г</a:t>
            </a:r>
            <a:r>
              <a:rPr lang="ru-RU" dirty="0">
                <a:latin typeface="Times New Roman" panose="02020603050405020304" pitchFamily="18" charset="0"/>
                <a:cs typeface="Times New Roman" panose="02020603050405020304" pitchFamily="18" charset="0"/>
              </a:rPr>
              <a:t>), имени (</a:t>
            </a:r>
            <a:r>
              <a:rPr lang="ru-RU" b="1" dirty="0">
                <a:latin typeface="Times New Roman" panose="02020603050405020304" pitchFamily="18" charset="0"/>
                <a:cs typeface="Times New Roman" panose="02020603050405020304" pitchFamily="18" charset="0"/>
              </a:rPr>
              <a:t>Ал</a:t>
            </a:r>
            <a:r>
              <a:rPr lang="ru-RU" dirty="0">
                <a:latin typeface="Times New Roman" panose="02020603050405020304" pitchFamily="18" charset="0"/>
                <a:cs typeface="Times New Roman" panose="02020603050405020304" pitchFamily="18" charset="0"/>
              </a:rPr>
              <a:t>) и отчества (</a:t>
            </a:r>
            <a:r>
              <a:rPr lang="ru-RU" b="1" dirty="0" err="1">
                <a:latin typeface="Times New Roman" panose="02020603050405020304" pitchFamily="18" charset="0"/>
                <a:cs typeface="Times New Roman" panose="02020603050405020304" pitchFamily="18" charset="0"/>
              </a:rPr>
              <a:t>ич</a:t>
            </a:r>
            <a:r>
              <a:rPr lang="ru-RU" dirty="0">
                <a:latin typeface="Times New Roman" panose="02020603050405020304" pitchFamily="18" charset="0"/>
                <a:cs typeface="Times New Roman" panose="02020603050405020304" pitchFamily="18" charset="0"/>
              </a:rPr>
              <a:t>). Родители мальчика были евреями. </a:t>
            </a:r>
          </a:p>
          <a:p>
            <a:pPr algn="just"/>
            <a:r>
              <a:rPr lang="ru-RU" b="1" dirty="0">
                <a:latin typeface="Times New Roman" panose="02020603050405020304" pitchFamily="18" charset="0"/>
                <a:cs typeface="Times New Roman" panose="02020603050405020304" pitchFamily="18" charset="0"/>
              </a:rPr>
              <a:t>Отец</a:t>
            </a:r>
            <a:r>
              <a:rPr lang="ru-RU" dirty="0">
                <a:latin typeface="Times New Roman" panose="02020603050405020304" pitchFamily="18" charset="0"/>
                <a:cs typeface="Times New Roman" panose="02020603050405020304" pitchFamily="18" charset="0"/>
              </a:rPr>
              <a:t> – Арон Гинзбург трудился экономистом</a:t>
            </a:r>
          </a:p>
          <a:p>
            <a:pPr algn="just"/>
            <a:r>
              <a:rPr lang="ru-RU" b="1" dirty="0">
                <a:latin typeface="Times New Roman" panose="02020603050405020304" pitchFamily="18" charset="0"/>
                <a:cs typeface="Times New Roman" panose="02020603050405020304" pitchFamily="18" charset="0"/>
              </a:rPr>
              <a:t>Мама</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Фейга</a:t>
            </a:r>
            <a:r>
              <a:rPr lang="ru-RU" dirty="0">
                <a:latin typeface="Times New Roman" panose="02020603050405020304" pitchFamily="18" charset="0"/>
                <a:cs typeface="Times New Roman" panose="02020603050405020304" pitchFamily="18" charset="0"/>
              </a:rPr>
              <a:t> (Фаина) Векслер, была сотрудником консерватории.</a:t>
            </a:r>
          </a:p>
        </p:txBody>
      </p:sp>
      <p:pic>
        <p:nvPicPr>
          <p:cNvPr id="6" name="Рисунок 5">
            <a:extLst>
              <a:ext uri="{FF2B5EF4-FFF2-40B4-BE49-F238E27FC236}">
                <a16:creationId xmlns:a16="http://schemas.microsoft.com/office/drawing/2014/main" id="{1829E515-D54E-4C6B-8DAF-F6486423D8FE}"/>
              </a:ext>
            </a:extLst>
          </p:cNvPr>
          <p:cNvPicPr>
            <a:picLocks noChangeAspect="1"/>
          </p:cNvPicPr>
          <p:nvPr/>
        </p:nvPicPr>
        <p:blipFill>
          <a:blip r:embed="rId2"/>
          <a:stretch>
            <a:fillRect/>
          </a:stretch>
        </p:blipFill>
        <p:spPr>
          <a:xfrm>
            <a:off x="7484013" y="1424047"/>
            <a:ext cx="3742006" cy="5183598"/>
          </a:xfrm>
          <a:prstGeom prst="rect">
            <a:avLst/>
          </a:prstGeom>
        </p:spPr>
      </p:pic>
    </p:spTree>
    <p:extLst>
      <p:ext uri="{BB962C8B-B14F-4D97-AF65-F5344CB8AC3E}">
        <p14:creationId xmlns:p14="http://schemas.microsoft.com/office/powerpoint/2010/main" val="205299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E0BADC4-2CC1-4790-A8AE-23817248A60F}"/>
              </a:ext>
            </a:extLst>
          </p:cNvPr>
          <p:cNvSpPr>
            <a:spLocks noGrp="1"/>
          </p:cNvSpPr>
          <p:nvPr>
            <p:ph idx="1"/>
          </p:nvPr>
        </p:nvSpPr>
        <p:spPr>
          <a:xfrm>
            <a:off x="261424" y="579669"/>
            <a:ext cx="5731412" cy="5698661"/>
          </a:xfrm>
        </p:spPr>
        <p:txBody>
          <a:bodyPr/>
          <a:lstStyle/>
          <a:p>
            <a:pPr algn="just"/>
            <a:r>
              <a:rPr lang="ru-RU" dirty="0">
                <a:latin typeface="Times New Roman" panose="02020603050405020304" pitchFamily="18" charset="0"/>
                <a:cs typeface="Times New Roman" panose="02020603050405020304" pitchFamily="18" charset="0"/>
              </a:rPr>
              <a:t>В 1920-м Гинзбурги переехали в </a:t>
            </a:r>
            <a:r>
              <a:rPr lang="ru-RU" b="1" dirty="0">
                <a:latin typeface="Times New Roman" panose="02020603050405020304" pitchFamily="18" charset="0"/>
                <a:cs typeface="Times New Roman" panose="02020603050405020304" pitchFamily="18" charset="0"/>
              </a:rPr>
              <a:t>Севастополь</a:t>
            </a:r>
            <a:r>
              <a:rPr lang="ru-RU" dirty="0">
                <a:latin typeface="Times New Roman" panose="02020603050405020304" pitchFamily="18" charset="0"/>
                <a:cs typeface="Times New Roman" panose="02020603050405020304" pitchFamily="18" charset="0"/>
              </a:rPr>
              <a:t>, потом оттуда через три года перебрались в </a:t>
            </a:r>
            <a:r>
              <a:rPr lang="ru-RU" b="1" dirty="0">
                <a:latin typeface="Times New Roman" panose="02020603050405020304" pitchFamily="18" charset="0"/>
                <a:cs typeface="Times New Roman" panose="02020603050405020304" pitchFamily="18" charset="0"/>
              </a:rPr>
              <a:t>Москву</a:t>
            </a:r>
            <a:r>
              <a:rPr lang="ru-RU" dirty="0">
                <a:latin typeface="Times New Roman" panose="02020603050405020304" pitchFamily="18" charset="0"/>
                <a:cs typeface="Times New Roman" panose="02020603050405020304" pitchFamily="18" charset="0"/>
              </a:rPr>
              <a:t>. Саша пошел в первый класс уже в столичную школу №24(сейчас это учебное заведение под №1227). Склонности к сочинительству проявились у </a:t>
            </a:r>
            <a:r>
              <a:rPr lang="ru-RU" b="1" dirty="0">
                <a:latin typeface="Times New Roman" panose="02020603050405020304" pitchFamily="18" charset="0"/>
                <a:cs typeface="Times New Roman" panose="02020603050405020304" pitchFamily="18" charset="0"/>
              </a:rPr>
              <a:t>Галича</a:t>
            </a:r>
            <a:r>
              <a:rPr lang="ru-RU" dirty="0">
                <a:latin typeface="Times New Roman" panose="02020603050405020304" pitchFamily="18" charset="0"/>
                <a:cs typeface="Times New Roman" panose="02020603050405020304" pitchFamily="18" charset="0"/>
              </a:rPr>
              <a:t> очень рано. </a:t>
            </a:r>
          </a:p>
          <a:p>
            <a:pPr algn="just"/>
            <a:r>
              <a:rPr lang="ru-RU" dirty="0">
                <a:latin typeface="Times New Roman" panose="02020603050405020304" pitchFamily="18" charset="0"/>
                <a:cs typeface="Times New Roman" panose="02020603050405020304" pitchFamily="18" charset="0"/>
              </a:rPr>
              <a:t>В </a:t>
            </a:r>
            <a:r>
              <a:rPr lang="ru-RU" b="1" dirty="0">
                <a:latin typeface="Times New Roman" panose="02020603050405020304" pitchFamily="18" charset="0"/>
                <a:cs typeface="Times New Roman" panose="02020603050405020304" pitchFamily="18" charset="0"/>
              </a:rPr>
              <a:t>тринадцать лет </a:t>
            </a:r>
            <a:r>
              <a:rPr lang="ru-RU" dirty="0">
                <a:latin typeface="Times New Roman" panose="02020603050405020304" pitchFamily="18" charset="0"/>
                <a:cs typeface="Times New Roman" panose="02020603050405020304" pitchFamily="18" charset="0"/>
              </a:rPr>
              <a:t>он уже опубликовал в газете</a:t>
            </a:r>
            <a:r>
              <a:rPr lang="ru-RU" b="1" dirty="0">
                <a:latin typeface="Times New Roman" panose="02020603050405020304" pitchFamily="18" charset="0"/>
                <a:cs typeface="Times New Roman" panose="02020603050405020304" pitchFamily="18" charset="0"/>
              </a:rPr>
              <a:t> «Пионерская правда»</a:t>
            </a:r>
            <a:r>
              <a:rPr lang="ru-RU" dirty="0">
                <a:latin typeface="Times New Roman" panose="02020603050405020304" pitchFamily="18" charset="0"/>
                <a:cs typeface="Times New Roman" panose="02020603050405020304" pitchFamily="18" charset="0"/>
              </a:rPr>
              <a:t> свой первый стих под названием </a:t>
            </a:r>
            <a:r>
              <a:rPr lang="ru-RU" b="1" dirty="0">
                <a:latin typeface="Times New Roman" panose="02020603050405020304" pitchFamily="18" charset="0"/>
                <a:cs typeface="Times New Roman" panose="02020603050405020304" pitchFamily="18" charset="0"/>
              </a:rPr>
              <a:t>«Мир в рупоре»</a:t>
            </a:r>
            <a:r>
              <a:rPr lang="ru-RU" dirty="0">
                <a:latin typeface="Times New Roman" panose="02020603050405020304" pitchFamily="18" charset="0"/>
                <a:cs typeface="Times New Roman" panose="02020603050405020304" pitchFamily="18" charset="0"/>
              </a:rPr>
              <a:t>. Тогда еще он подписал его «Александр Гинзбург».</a:t>
            </a:r>
          </a:p>
        </p:txBody>
      </p:sp>
      <p:sp>
        <p:nvSpPr>
          <p:cNvPr id="5" name="Прямоугольник 4">
            <a:extLst>
              <a:ext uri="{FF2B5EF4-FFF2-40B4-BE49-F238E27FC236}">
                <a16:creationId xmlns:a16="http://schemas.microsoft.com/office/drawing/2014/main" id="{CA52F57F-FCD7-474B-8FB7-1470096F4065}"/>
              </a:ext>
            </a:extLst>
          </p:cNvPr>
          <p:cNvSpPr/>
          <p:nvPr/>
        </p:nvSpPr>
        <p:spPr>
          <a:xfrm>
            <a:off x="7015089" y="1012953"/>
            <a:ext cx="4915487" cy="4955203"/>
          </a:xfrm>
          <a:prstGeom prst="rect">
            <a:avLst/>
          </a:prstGeom>
          <a:solidFill>
            <a:schemeClr val="accent2">
              <a:lumMod val="40000"/>
              <a:lumOff val="60000"/>
            </a:schemeClr>
          </a:solidFill>
        </p:spPr>
        <p:txBody>
          <a:bodyPr wrap="square">
            <a:spAutoFit/>
          </a:bodyPr>
          <a:lstStyle/>
          <a:p>
            <a:pPr algn="ctr"/>
            <a:r>
              <a:rPr lang="ru-RU" sz="3600" b="1" dirty="0">
                <a:latin typeface="Monotype Corsiva" panose="03010101010201010101" pitchFamily="66" charset="0"/>
              </a:rPr>
              <a:t>Мир в рупоре</a:t>
            </a:r>
          </a:p>
          <a:p>
            <a:pPr algn="just"/>
            <a:r>
              <a:rPr lang="ru-RU" sz="2800" dirty="0">
                <a:latin typeface="Monotype Corsiva" panose="03010101010201010101" pitchFamily="66" charset="0"/>
              </a:rPr>
              <a:t>Ночь легла, как всегда черна,</a:t>
            </a:r>
          </a:p>
          <a:p>
            <a:pPr algn="just"/>
            <a:r>
              <a:rPr lang="ru-RU" sz="2800" dirty="0">
                <a:latin typeface="Monotype Corsiva" panose="03010101010201010101" pitchFamily="66" charset="0"/>
              </a:rPr>
              <a:t>Как всегда по небу созвездья рассыпав.</a:t>
            </a:r>
          </a:p>
          <a:p>
            <a:pPr algn="just"/>
            <a:r>
              <a:rPr lang="ru-RU" sz="2800" dirty="0">
                <a:latin typeface="Monotype Corsiva" panose="03010101010201010101" pitchFamily="66" charset="0"/>
              </a:rPr>
              <a:t>И врывался ветер в рамы окна,</a:t>
            </a:r>
          </a:p>
          <a:p>
            <a:pPr algn="just"/>
            <a:r>
              <a:rPr lang="ru-RU" sz="2800" dirty="0">
                <a:latin typeface="Monotype Corsiva" panose="03010101010201010101" pitchFamily="66" charset="0"/>
              </a:rPr>
              <a:t>И за станицей шумели липы.</a:t>
            </a:r>
          </a:p>
          <a:p>
            <a:pPr algn="just"/>
            <a:r>
              <a:rPr lang="ru-RU" sz="2800" dirty="0">
                <a:latin typeface="Monotype Corsiva" panose="03010101010201010101" pitchFamily="66" charset="0"/>
              </a:rPr>
              <a:t>А он сидел, </a:t>
            </a:r>
            <a:r>
              <a:rPr lang="ru-RU" sz="2800" dirty="0" err="1">
                <a:latin typeface="Monotype Corsiva" panose="03010101010201010101" pitchFamily="66" charset="0"/>
              </a:rPr>
              <a:t>наклонясь</a:t>
            </a:r>
            <a:r>
              <a:rPr lang="ru-RU" sz="2800" dirty="0">
                <a:latin typeface="Monotype Corsiva" panose="03010101010201010101" pitchFamily="66" charset="0"/>
              </a:rPr>
              <a:t> над столом.</a:t>
            </a:r>
          </a:p>
          <a:p>
            <a:pPr algn="just"/>
            <a:r>
              <a:rPr lang="ru-RU" sz="2800" dirty="0">
                <a:latin typeface="Monotype Corsiva" panose="03010101010201010101" pitchFamily="66" charset="0"/>
              </a:rPr>
              <a:t>Он морщил лоб, настойчив и зол,</a:t>
            </a:r>
          </a:p>
          <a:p>
            <a:pPr algn="just"/>
            <a:r>
              <a:rPr lang="ru-RU" sz="2800" dirty="0">
                <a:latin typeface="Monotype Corsiva" panose="03010101010201010101" pitchFamily="66" charset="0"/>
              </a:rPr>
              <a:t>Модель росла, и время росло,</a:t>
            </a:r>
          </a:p>
          <a:p>
            <a:pPr algn="just"/>
            <a:r>
              <a:rPr lang="ru-RU" sz="2800" dirty="0">
                <a:latin typeface="Monotype Corsiva" panose="03010101010201010101" pitchFamily="66" charset="0"/>
              </a:rPr>
              <a:t>И груды частей заполняли стол…….</a:t>
            </a:r>
          </a:p>
        </p:txBody>
      </p:sp>
    </p:spTree>
    <p:extLst>
      <p:ext uri="{BB962C8B-B14F-4D97-AF65-F5344CB8AC3E}">
        <p14:creationId xmlns:p14="http://schemas.microsoft.com/office/powerpoint/2010/main" val="319389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4AFD42-E2DC-4434-8673-17D1CAA4D5D6}"/>
              </a:ext>
            </a:extLst>
          </p:cNvPr>
          <p:cNvSpPr>
            <a:spLocks noGrp="1"/>
          </p:cNvSpPr>
          <p:nvPr>
            <p:ph idx="1"/>
          </p:nvPr>
        </p:nvSpPr>
        <p:spPr>
          <a:xfrm>
            <a:off x="11529" y="1026940"/>
            <a:ext cx="6026834" cy="5121886"/>
          </a:xfrm>
        </p:spPr>
        <p:txBody>
          <a:bodyPr/>
          <a:lstStyle/>
          <a:p>
            <a:pPr algn="just"/>
            <a:r>
              <a:rPr lang="ru-RU" dirty="0">
                <a:latin typeface="Times New Roman" panose="02020603050405020304" pitchFamily="18" charset="0"/>
                <a:cs typeface="Times New Roman" panose="02020603050405020304" pitchFamily="18" charset="0"/>
              </a:rPr>
              <a:t>В 1939-м Александр поступил в </a:t>
            </a:r>
            <a:r>
              <a:rPr lang="ru-RU" b="1" dirty="0">
                <a:latin typeface="Times New Roman" panose="02020603050405020304" pitchFamily="18" charset="0"/>
                <a:cs typeface="Times New Roman" panose="02020603050405020304" pitchFamily="18" charset="0"/>
              </a:rPr>
              <a:t>Театр-студию к Алексею Арбузову и Валентину Плучеку</a:t>
            </a:r>
            <a:r>
              <a:rPr lang="ru-RU" dirty="0">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Прошел всего год, и </a:t>
            </a:r>
            <a:r>
              <a:rPr lang="ru-RU" b="1" dirty="0">
                <a:latin typeface="Times New Roman" panose="02020603050405020304" pitchFamily="18" charset="0"/>
                <a:cs typeface="Times New Roman" panose="02020603050405020304" pitchFamily="18" charset="0"/>
              </a:rPr>
              <a:t>Гинзбург </a:t>
            </a:r>
            <a:r>
              <a:rPr lang="ru-RU" dirty="0">
                <a:latin typeface="Times New Roman" panose="02020603050405020304" pitchFamily="18" charset="0"/>
                <a:cs typeface="Times New Roman" panose="02020603050405020304" pitchFamily="18" charset="0"/>
              </a:rPr>
              <a:t>дебютировал как </a:t>
            </a:r>
            <a:r>
              <a:rPr lang="ru-RU" b="1" dirty="0">
                <a:latin typeface="Times New Roman" panose="02020603050405020304" pitchFamily="18" charset="0"/>
                <a:cs typeface="Times New Roman" panose="02020603050405020304" pitchFamily="18" charset="0"/>
              </a:rPr>
              <a:t>драматург</a:t>
            </a:r>
            <a:r>
              <a:rPr lang="ru-RU" dirty="0">
                <a:latin typeface="Times New Roman" panose="02020603050405020304" pitchFamily="18" charset="0"/>
                <a:cs typeface="Times New Roman" panose="02020603050405020304" pitchFamily="18" charset="0"/>
              </a:rPr>
              <a:t>. Вместе с другими студентами студии он написал сценарий постановки под названием </a:t>
            </a:r>
            <a:r>
              <a:rPr lang="ru-RU" b="1" dirty="0">
                <a:latin typeface="Times New Roman" panose="02020603050405020304" pitchFamily="18" charset="0"/>
                <a:cs typeface="Times New Roman" panose="02020603050405020304" pitchFamily="18" charset="0"/>
              </a:rPr>
              <a:t>«Город на заре». </a:t>
            </a:r>
            <a:r>
              <a:rPr lang="ru-RU" dirty="0">
                <a:latin typeface="Times New Roman" panose="02020603050405020304" pitchFamily="18" charset="0"/>
                <a:cs typeface="Times New Roman" panose="02020603050405020304" pitchFamily="18" charset="0"/>
              </a:rPr>
              <a:t>Кроме этого, он стал автором песен, звучащих в постановке и сыграл одного из персонажей.</a:t>
            </a:r>
          </a:p>
        </p:txBody>
      </p:sp>
      <p:pic>
        <p:nvPicPr>
          <p:cNvPr id="5" name="Рисунок 4">
            <a:extLst>
              <a:ext uri="{FF2B5EF4-FFF2-40B4-BE49-F238E27FC236}">
                <a16:creationId xmlns:a16="http://schemas.microsoft.com/office/drawing/2014/main" id="{D33A8E8E-1119-49BB-813F-86996222F0EA}"/>
              </a:ext>
            </a:extLst>
          </p:cNvPr>
          <p:cNvPicPr>
            <a:picLocks noChangeAspect="1"/>
          </p:cNvPicPr>
          <p:nvPr/>
        </p:nvPicPr>
        <p:blipFill>
          <a:blip r:embed="rId2"/>
          <a:stretch>
            <a:fillRect/>
          </a:stretch>
        </p:blipFill>
        <p:spPr>
          <a:xfrm>
            <a:off x="6350976" y="1125416"/>
            <a:ext cx="5587806" cy="4196311"/>
          </a:xfrm>
          <a:prstGeom prst="rect">
            <a:avLst/>
          </a:prstGeom>
        </p:spPr>
      </p:pic>
    </p:spTree>
    <p:extLst>
      <p:ext uri="{BB962C8B-B14F-4D97-AF65-F5344CB8AC3E}">
        <p14:creationId xmlns:p14="http://schemas.microsoft.com/office/powerpoint/2010/main" val="48883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D211ACA-BEA5-4C43-9268-26991BBDA311}"/>
              </a:ext>
            </a:extLst>
          </p:cNvPr>
          <p:cNvSpPr>
            <a:spLocks noGrp="1"/>
          </p:cNvSpPr>
          <p:nvPr>
            <p:ph idx="1"/>
          </p:nvPr>
        </p:nvSpPr>
        <p:spPr>
          <a:xfrm>
            <a:off x="331764" y="970672"/>
            <a:ext cx="5435990" cy="4571999"/>
          </a:xfrm>
        </p:spPr>
        <p:txBody>
          <a:bodyPr/>
          <a:lstStyle/>
          <a:p>
            <a:pPr algn="just"/>
            <a:r>
              <a:rPr lang="ru-RU" dirty="0">
                <a:latin typeface="Times New Roman" panose="02020603050405020304" pitchFamily="18" charset="0"/>
                <a:cs typeface="Times New Roman" panose="02020603050405020304" pitchFamily="18" charset="0"/>
              </a:rPr>
              <a:t>Когда началась война, Гинзбурга не взяли в действующую армию, медики признали его негодным по состоянию здоровья. Тогда Александр присоединяется к геологоразведочной партии, уезжает в Грозный. На новом месте молодой человек поступил в труппу местного драмтеатра, где прослужил на протяжении нескольких лет.</a:t>
            </a:r>
          </a:p>
        </p:txBody>
      </p:sp>
      <p:pic>
        <p:nvPicPr>
          <p:cNvPr id="5" name="Рисунок 4">
            <a:extLst>
              <a:ext uri="{FF2B5EF4-FFF2-40B4-BE49-F238E27FC236}">
                <a16:creationId xmlns:a16="http://schemas.microsoft.com/office/drawing/2014/main" id="{FC69315E-1C2D-4435-A498-ED64ADB6438E}"/>
              </a:ext>
            </a:extLst>
          </p:cNvPr>
          <p:cNvPicPr>
            <a:picLocks noChangeAspect="1"/>
          </p:cNvPicPr>
          <p:nvPr/>
        </p:nvPicPr>
        <p:blipFill>
          <a:blip r:embed="rId2"/>
          <a:stretch>
            <a:fillRect/>
          </a:stretch>
        </p:blipFill>
        <p:spPr>
          <a:xfrm>
            <a:off x="7343335" y="377653"/>
            <a:ext cx="3770142" cy="5758035"/>
          </a:xfrm>
          <a:prstGeom prst="rect">
            <a:avLst/>
          </a:prstGeom>
        </p:spPr>
      </p:pic>
    </p:spTree>
    <p:extLst>
      <p:ext uri="{BB962C8B-B14F-4D97-AF65-F5344CB8AC3E}">
        <p14:creationId xmlns:p14="http://schemas.microsoft.com/office/powerpoint/2010/main" val="206049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D98C86-D676-4AB7-9935-AC461323102E}"/>
              </a:ext>
            </a:extLst>
          </p:cNvPr>
          <p:cNvSpPr>
            <a:spLocks noGrp="1"/>
          </p:cNvSpPr>
          <p:nvPr>
            <p:ph type="title"/>
          </p:nvPr>
        </p:nvSpPr>
        <p:spPr/>
        <p:txBody>
          <a:bodyPr>
            <a:normAutofit/>
          </a:bodyPr>
          <a:lstStyle/>
          <a:p>
            <a:pPr algn="ctr"/>
            <a:r>
              <a:rPr lang="ru-RU" dirty="0">
                <a:latin typeface="Times New Roman" panose="02020603050405020304" pitchFamily="18" charset="0"/>
                <a:cs typeface="Times New Roman" panose="02020603050405020304" pitchFamily="18" charset="0"/>
              </a:rPr>
              <a:t>МУЗЫКА</a:t>
            </a:r>
          </a:p>
        </p:txBody>
      </p:sp>
      <p:sp>
        <p:nvSpPr>
          <p:cNvPr id="3" name="Объект 2">
            <a:extLst>
              <a:ext uri="{FF2B5EF4-FFF2-40B4-BE49-F238E27FC236}">
                <a16:creationId xmlns:a16="http://schemas.microsoft.com/office/drawing/2014/main" id="{E38F34CA-5FB3-41FD-B914-FF789E8258E1}"/>
              </a:ext>
            </a:extLst>
          </p:cNvPr>
          <p:cNvSpPr>
            <a:spLocks noGrp="1"/>
          </p:cNvSpPr>
          <p:nvPr>
            <p:ph idx="1"/>
          </p:nvPr>
        </p:nvSpPr>
        <p:spPr>
          <a:xfrm>
            <a:off x="168812" y="1690688"/>
            <a:ext cx="5604803" cy="3996471"/>
          </a:xfrm>
        </p:spPr>
        <p:txBody>
          <a:bodyPr>
            <a:normAutofit lnSpcReduction="10000"/>
          </a:bodyPr>
          <a:lstStyle/>
          <a:p>
            <a:pPr algn="just"/>
            <a:r>
              <a:rPr lang="ru-RU" dirty="0">
                <a:latin typeface="Times New Roman" panose="02020603050405020304" pitchFamily="18" charset="0"/>
                <a:cs typeface="Times New Roman" panose="02020603050405020304" pitchFamily="18" charset="0"/>
              </a:rPr>
              <a:t>Музыка всегда занимала важное место в биографии Галича, но в конце 50-х он начинает уделять ей все больше внимания. Он начал писать композиции, пел их под собственный аккомпанемент на гитаре. Создавая авторскую песню, Галич ориентировался на традиционные романсы, и спустя некоторое время уже вышел в лидеры этого жанра.</a:t>
            </a:r>
          </a:p>
        </p:txBody>
      </p:sp>
      <p:pic>
        <p:nvPicPr>
          <p:cNvPr id="5" name="Рисунок 4">
            <a:extLst>
              <a:ext uri="{FF2B5EF4-FFF2-40B4-BE49-F238E27FC236}">
                <a16:creationId xmlns:a16="http://schemas.microsoft.com/office/drawing/2014/main" id="{A965F6FD-BC9D-4912-93A9-8B83AD4E617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6000" y="1690688"/>
            <a:ext cx="5778757" cy="3806959"/>
          </a:xfrm>
          <a:prstGeom prst="rect">
            <a:avLst/>
          </a:prstGeom>
        </p:spPr>
      </p:pic>
    </p:spTree>
    <p:extLst>
      <p:ext uri="{BB962C8B-B14F-4D97-AF65-F5344CB8AC3E}">
        <p14:creationId xmlns:p14="http://schemas.microsoft.com/office/powerpoint/2010/main" val="304067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5B6B0DE-D571-4D0C-B2D2-7071440DC1AE}"/>
              </a:ext>
            </a:extLst>
          </p:cNvPr>
          <p:cNvSpPr>
            <a:spLocks noGrp="1"/>
          </p:cNvSpPr>
          <p:nvPr>
            <p:ph idx="1"/>
          </p:nvPr>
        </p:nvSpPr>
        <p:spPr>
          <a:xfrm>
            <a:off x="364588" y="1336430"/>
            <a:ext cx="5731412" cy="3912065"/>
          </a:xfrm>
        </p:spPr>
        <p:txBody>
          <a:bodyPr>
            <a:normAutofit lnSpcReduction="10000"/>
          </a:bodyPr>
          <a:lstStyle/>
          <a:p>
            <a:pPr algn="just"/>
            <a:r>
              <a:rPr lang="ru-RU" dirty="0">
                <a:latin typeface="Times New Roman" panose="02020603050405020304" pitchFamily="18" charset="0"/>
                <a:cs typeface="Times New Roman" panose="02020603050405020304" pitchFamily="18" charset="0"/>
              </a:rPr>
              <a:t>Когда Александр приступил к записи сборников своих произведений, он не стал включать в них свои первые песни. Некоторые из них, написанные в период с 1959-го по 1962 год, попали под запрет государственных органов СССР. Их признали не соответствующими общепринятой советской этике.</a:t>
            </a:r>
          </a:p>
        </p:txBody>
      </p:sp>
      <p:pic>
        <p:nvPicPr>
          <p:cNvPr id="5" name="Рисунок 4">
            <a:extLst>
              <a:ext uri="{FF2B5EF4-FFF2-40B4-BE49-F238E27FC236}">
                <a16:creationId xmlns:a16="http://schemas.microsoft.com/office/drawing/2014/main" id="{8234537A-0F10-4561-BA14-E9D497659F44}"/>
              </a:ext>
            </a:extLst>
          </p:cNvPr>
          <p:cNvPicPr>
            <a:picLocks noChangeAspect="1"/>
          </p:cNvPicPr>
          <p:nvPr/>
        </p:nvPicPr>
        <p:blipFill>
          <a:blip r:embed="rId2"/>
          <a:stretch>
            <a:fillRect/>
          </a:stretch>
        </p:blipFill>
        <p:spPr>
          <a:xfrm>
            <a:off x="6982265" y="552193"/>
            <a:ext cx="4384430" cy="5480538"/>
          </a:xfrm>
          <a:prstGeom prst="rect">
            <a:avLst/>
          </a:prstGeom>
        </p:spPr>
      </p:pic>
    </p:spTree>
    <p:extLst>
      <p:ext uri="{BB962C8B-B14F-4D97-AF65-F5344CB8AC3E}">
        <p14:creationId xmlns:p14="http://schemas.microsoft.com/office/powerpoint/2010/main" val="129701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FAC0A98-6543-4785-B177-7ED89EE0F35F}"/>
              </a:ext>
            </a:extLst>
          </p:cNvPr>
          <p:cNvSpPr>
            <a:spLocks noGrp="1"/>
          </p:cNvSpPr>
          <p:nvPr>
            <p:ph idx="1"/>
          </p:nvPr>
        </p:nvSpPr>
        <p:spPr>
          <a:xfrm>
            <a:off x="223911" y="938395"/>
            <a:ext cx="5872089" cy="5335796"/>
          </a:xfrm>
        </p:spPr>
        <p:txBody>
          <a:bodyPr>
            <a:normAutofit fontScale="92500" lnSpcReduction="10000"/>
          </a:bodyPr>
          <a:lstStyle/>
          <a:p>
            <a:pPr algn="just"/>
            <a:r>
              <a:rPr lang="ru-RU" dirty="0">
                <a:latin typeface="Times New Roman" panose="02020603050405020304" pitchFamily="18" charset="0"/>
                <a:cs typeface="Times New Roman" panose="02020603050405020304" pitchFamily="18" charset="0"/>
              </a:rPr>
              <a:t>Обиженный несправедливостью по отношению к себе и своему творчеству, Галич, тем не менее, </a:t>
            </a:r>
            <a:r>
              <a:rPr lang="ru-RU" b="1" dirty="0">
                <a:latin typeface="Times New Roman" panose="02020603050405020304" pitchFamily="18" charset="0"/>
                <a:cs typeface="Times New Roman" panose="02020603050405020304" pitchFamily="18" charset="0"/>
              </a:rPr>
              <a:t>продолжает</a:t>
            </a:r>
            <a:r>
              <a:rPr lang="ru-RU" dirty="0">
                <a:latin typeface="Times New Roman" panose="02020603050405020304" pitchFamily="18" charset="0"/>
                <a:cs typeface="Times New Roman" panose="02020603050405020304" pitchFamily="18" charset="0"/>
              </a:rPr>
              <a:t> писать песни, которые приобретают все более глубокий смысл и остроту, в них звучит откровенное недовольство властью и политикой государства.</a:t>
            </a:r>
          </a:p>
          <a:p>
            <a:pPr algn="just"/>
            <a:r>
              <a:rPr lang="ru-RU" dirty="0">
                <a:latin typeface="Times New Roman" panose="02020603050405020304" pitchFamily="18" charset="0"/>
                <a:cs typeface="Times New Roman" panose="02020603050405020304" pitchFamily="18" charset="0"/>
              </a:rPr>
              <a:t>Естественно, так не могло продолжаться долго, и вскоре Гинзбург ощутил на себе всю мощь правительственного гнева. Ему </a:t>
            </a:r>
            <a:r>
              <a:rPr lang="ru-RU" b="1" dirty="0">
                <a:latin typeface="Times New Roman" panose="02020603050405020304" pitchFamily="18" charset="0"/>
                <a:cs typeface="Times New Roman" panose="02020603050405020304" pitchFamily="18" charset="0"/>
              </a:rPr>
              <a:t>не разрешали </a:t>
            </a:r>
            <a:r>
              <a:rPr lang="ru-RU" dirty="0">
                <a:latin typeface="Times New Roman" panose="02020603050405020304" pitchFamily="18" charset="0"/>
                <a:cs typeface="Times New Roman" panose="02020603050405020304" pitchFamily="18" charset="0"/>
              </a:rPr>
              <a:t>организовывать концерты, записывать альбомы и печатать собственные стихотворения. </a:t>
            </a:r>
          </a:p>
        </p:txBody>
      </p:sp>
      <p:pic>
        <p:nvPicPr>
          <p:cNvPr id="4" name="Рисунок 3">
            <a:extLst>
              <a:ext uri="{FF2B5EF4-FFF2-40B4-BE49-F238E27FC236}">
                <a16:creationId xmlns:a16="http://schemas.microsoft.com/office/drawing/2014/main" id="{D1FB98A9-055E-40B3-A6C0-5E5BC57AF84E}"/>
              </a:ext>
            </a:extLst>
          </p:cNvPr>
          <p:cNvPicPr>
            <a:picLocks noChangeAspect="1"/>
          </p:cNvPicPr>
          <p:nvPr/>
        </p:nvPicPr>
        <p:blipFill>
          <a:blip r:embed="rId2"/>
          <a:stretch>
            <a:fillRect/>
          </a:stretch>
        </p:blipFill>
        <p:spPr>
          <a:xfrm>
            <a:off x="6426073" y="1778775"/>
            <a:ext cx="5542016" cy="3655035"/>
          </a:xfrm>
          <a:prstGeom prst="rect">
            <a:avLst/>
          </a:prstGeom>
        </p:spPr>
      </p:pic>
    </p:spTree>
    <p:extLst>
      <p:ext uri="{BB962C8B-B14F-4D97-AF65-F5344CB8AC3E}">
        <p14:creationId xmlns:p14="http://schemas.microsoft.com/office/powerpoint/2010/main" val="5858413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1530</Words>
  <Application>Microsoft Office PowerPoint</Application>
  <PresentationFormat>Широкоэкранный</PresentationFormat>
  <Paragraphs>49</Paragraphs>
  <Slides>26</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Calibri Light</vt:lpstr>
      <vt:lpstr>Monotype Corsiva</vt:lpstr>
      <vt:lpstr>Times New Roman</vt:lpstr>
      <vt:lpstr>Тема Office</vt:lpstr>
      <vt:lpstr>«От скорости века в сонности живем мы, в живых не значась…»</vt:lpstr>
      <vt:lpstr>Презентация PowerPoint</vt:lpstr>
      <vt:lpstr>ДЕТСТВО</vt:lpstr>
      <vt:lpstr>Презентация PowerPoint</vt:lpstr>
      <vt:lpstr>Презентация PowerPoint</vt:lpstr>
      <vt:lpstr>Презентация PowerPoint</vt:lpstr>
      <vt:lpstr>МУЗЫКА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ФИЛЬМЫ</vt:lpstr>
      <vt:lpstr>Презентация PowerPoint</vt:lpstr>
      <vt:lpstr>ЛИЧНАЯ ЖИЗНЬ</vt:lpstr>
      <vt:lpstr>Презентация PowerPoint</vt:lpstr>
      <vt:lpstr>Презентация PowerPoint</vt:lpstr>
      <vt:lpstr>Презентация PowerPoint</vt:lpstr>
      <vt:lpstr>Презентация PowerPoint</vt:lpstr>
      <vt:lpstr>Презентация PowerPoint</vt:lpstr>
      <vt:lpstr>СМЕРТЬ</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 скорости века в сонности живем мы, в живых не значась…»</dc:title>
  <dc:creator>Ольга Пересыпко</dc:creator>
  <cp:lastModifiedBy>PROGRAMMIST</cp:lastModifiedBy>
  <cp:revision>5</cp:revision>
  <dcterms:created xsi:type="dcterms:W3CDTF">2023-10-16T04:43:55Z</dcterms:created>
  <dcterms:modified xsi:type="dcterms:W3CDTF">2023-10-19T05:08:20Z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6409862</vt:lpwstr>
  </property>
  <property fmtid="{D5CDD505-2E9C-101B-9397-08002B2CF9AE}" name="NXPowerLiteSettings" pid="3">
    <vt:lpwstr>F7000400038000</vt:lpwstr>
  </property>
  <property fmtid="{D5CDD505-2E9C-101B-9397-08002B2CF9AE}" name="NXPowerLiteVersion" pid="4">
    <vt:lpwstr>S10.0.0</vt:lpwstr>
  </property>
</Properties>
</file>