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D1E47-F207-4E6C-A252-197EB85E3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FE4F04-EA6E-42AE-A4AC-45EC0D4C2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DFF71C-39B8-4442-8728-69879E54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C1A60-B41B-4346-9969-9406410E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AADDE-B10B-4A5C-8CE1-5E60F3F1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E6040-9A59-4BED-ABB0-2F95DB9A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1BD992-F8E3-49B9-95EB-5C41C5322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8E920-29E6-4802-B52D-6EE6B663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31435-4C8E-4244-BD43-DA1FECAB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706432-CC90-4075-AB78-824299A2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71FFFE-C095-43BC-9186-7FC5387C8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BA0532-A51E-4B59-98BD-E19740A0C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5A938-7895-4C02-846C-C34CFA80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81BDB-887A-4AD0-A163-D6CB4618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9EB02-4D57-432E-B61A-10DFDD4F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2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177C9-4276-4621-AACB-9FC06B6C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1C902-366A-46AF-A513-ED2AD877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DC045-0255-4B86-A85F-2052CCF6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04CBB-7700-4176-9B66-9482EEF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5E4A6-32F2-4DA6-81E1-CC27D2CE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9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179CF-507E-4201-A994-FA67225B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2929BB-5CFB-459E-8A31-FD23AC2D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09AE-D8C2-4CE3-9A2D-F15E9CB2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B1967-F06F-48B6-A33B-163DC8A5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4660C-BBDE-47B7-ADDC-D9C1DAC0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4788A-1D20-472E-81A1-DC336CE3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7331A-6654-47CF-A21E-93C78DCEB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D9294C-939F-4CEC-86F7-8FC4347D6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4744-D5EE-4AAE-BE1D-BE8F3D49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191D6-CA08-4542-B7EF-016AE1C0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8C80CC-93C0-45D0-AE86-36B4E6FE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4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FC63C-EB5A-4499-9F97-1CEC9969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5D514-AF38-423A-97E0-562A7161E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00540A-8079-49C2-96F7-061C84313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23B111-79A4-4D2C-8981-CC3305E78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16575C-FDD9-47A5-9029-09041207A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AF9F98-C82F-4EA6-BFB8-CDC1281A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CB0F37-8DF8-4F1F-9036-C3690643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F57B9B-1C5A-4090-8D34-91E88EF7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6FB98-4607-444A-AC53-CDA8CA26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7D3E24-4403-4F6C-880C-A30A0450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1DC7E0-16FB-4337-B220-307AF926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03A33A-41AF-4563-A14D-AA3FDCA7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050BBF-92C4-4FD3-B4F8-FE5FAA1E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6E37E-3761-4EA9-A9B9-F0E4F608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617B4-373A-4C0C-A388-B972281E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3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0CAF2-06EC-43F1-9405-E5D1853F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43904-0511-4076-946F-096DC55D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DB3E4-F376-49F0-9F90-9F99193DD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32FF18-5DF4-42A1-B805-3F7D3C7C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00799D-B023-4C7C-96EC-D62C2423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C72D32-F5F6-4EBF-86C4-BCA0C0F0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8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7453D-5F35-4E74-A394-BEA447CF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FBA61F-86B8-47B5-8AE3-AF0E6410C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E9EA0D-46EB-4356-95FC-E95ADAA7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27E08E-B2F5-4173-AF87-0E2192F0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5BBE86-A78C-466E-B15A-94BFE435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E1CA57-6838-4AF1-BEB0-2077E763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ED9DF-A646-402C-9724-80F8F80A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38496-CAA5-4188-B77B-97C8A8D69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DD211-9CA6-4FFF-8392-8C2A844BC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551A6-5D8C-4293-81CF-B6A5D60F455C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0B6B5-35EE-4663-8BAC-90A8DD8F1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FA43F-9684-4A65-985D-BAC1CD8F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06D2-094C-48CD-BE7C-E3F89FCD8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5E5BD-C0F3-405D-BDB5-FBDBE0532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/>
              </a:rPr>
              <a:t>Глеб Иванович Успенский 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EB99B0-F624-4380-8CB5-CC6F00A36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Roboto"/>
              </a:rPr>
              <a:t>(13 (25) октября 1843 — 24 марта 1902)</a:t>
            </a:r>
            <a:br>
              <a:rPr lang="ru-RU" b="1" dirty="0">
                <a:latin typeface="Roboto"/>
              </a:rPr>
            </a:br>
            <a:endParaRPr lang="ru-RU" b="1" dirty="0">
              <a:latin typeface="Roboto"/>
            </a:endParaRPr>
          </a:p>
          <a:p>
            <a:r>
              <a:rPr lang="ru-RU" b="1" dirty="0">
                <a:latin typeface="Roboto"/>
              </a:rPr>
              <a:t>180 лет со дня рождения  </a:t>
            </a:r>
          </a:p>
        </p:txBody>
      </p:sp>
    </p:spTree>
    <p:extLst>
      <p:ext uri="{BB962C8B-B14F-4D97-AF65-F5344CB8AC3E}">
        <p14:creationId xmlns:p14="http://schemas.microsoft.com/office/powerpoint/2010/main" val="151572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57FBA-1A10-414E-9B12-5F442A59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B2924-9E46-4F00-BD41-466648702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8339"/>
            <a:ext cx="6251917" cy="4547040"/>
          </a:xfrm>
        </p:spPr>
        <p:txBody>
          <a:bodyPr/>
          <a:lstStyle/>
          <a:p>
            <a:pPr algn="just"/>
            <a:r>
              <a:rPr lang="ru-RU" dirty="0">
                <a:latin typeface="Roboto"/>
              </a:rPr>
              <a:t>В очерках весьма реалистично представлены первые </a:t>
            </a:r>
            <a:r>
              <a:rPr lang="ru-RU" dirty="0" err="1">
                <a:latin typeface="Roboto"/>
              </a:rPr>
              <a:t>послереформенные</a:t>
            </a:r>
            <a:r>
              <a:rPr lang="ru-RU" dirty="0">
                <a:latin typeface="Roboto"/>
              </a:rPr>
              <a:t> годы, ставшие чудовищным разочарованием для целой нации. Повсеместная нужда, отчаяние и пьянство - таковы "</a:t>
            </a:r>
            <a:r>
              <a:rPr lang="ru-RU" dirty="0" err="1">
                <a:latin typeface="Roboto"/>
              </a:rPr>
              <a:t>растеряевские</a:t>
            </a:r>
            <a:r>
              <a:rPr lang="ru-RU" dirty="0">
                <a:latin typeface="Roboto"/>
              </a:rPr>
              <a:t> нравы". Успенский первым вводит в литературу новый тип героя – это приобретатель, наживающийся на людях и их слабостях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A9E33B-05C4-4722-9F7B-94915688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117" y="271120"/>
            <a:ext cx="4592881" cy="59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2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C127F-A1E9-4F14-941B-57758CCA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26916-2516-449F-9C19-B6E998C6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91" y="1262916"/>
            <a:ext cx="6040902" cy="4772123"/>
          </a:xfrm>
        </p:spPr>
        <p:txBody>
          <a:bodyPr/>
          <a:lstStyle/>
          <a:p>
            <a:pPr algn="just"/>
            <a:r>
              <a:rPr lang="ru-RU" dirty="0">
                <a:latin typeface="Roboto"/>
              </a:rPr>
              <a:t>После того как в 1866 году «Современник» был закрыт, писатель остается без работы и средств к существованию. И вновь наступает тяжелое время: долгие два года Успенский вынужден жить в атмосфере той самой «</a:t>
            </a:r>
            <a:r>
              <a:rPr lang="ru-RU" dirty="0" err="1">
                <a:latin typeface="Roboto"/>
              </a:rPr>
              <a:t>растеряевщины</a:t>
            </a:r>
            <a:r>
              <a:rPr lang="ru-RU" dirty="0">
                <a:latin typeface="Roboto"/>
              </a:rPr>
              <a:t>», которая была с беспощадной реалистичностью перенесена на страницы его очерков и рассказов.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B34AE-36DD-4331-BEC3-4598B22ED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067" y="365125"/>
            <a:ext cx="379673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0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8D9B7-C8B3-4FDB-A2CD-F08C74E2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3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Roboto"/>
              </a:rPr>
              <a:t>«Отечественные записки»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5539C-CF35-42B8-AC92-05A11B269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59" y="2135115"/>
            <a:ext cx="5013960" cy="30980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Roboto"/>
              </a:rPr>
              <a:t>На помощь Успенскому опять приходит Некрасов, который в 1868-ом становится соредактором «Отечественных записок». Глеб Иванович получает постоянную работу в журнале.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84E95-4821-4B9E-A27D-E2534476D6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005" y="1194166"/>
            <a:ext cx="4112455" cy="52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DCE32-D3E3-4583-993D-F0BDC715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F6417-3409-44DA-89B8-A04B3D1D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83" y="1437470"/>
            <a:ext cx="5393804" cy="542053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Roboto"/>
              </a:rPr>
              <a:t>В своих произведениях этого периода Успенский не просто обличает нравы, подобно многим своим современникам-писателям, он проникает в самую суть событий и явлений. Его отличает глубина понимания социальных движений пореформенного общества, трезвый, лишенный всяческих иллюзий взгляд на человеческую натуру.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46F232-9FCF-4806-BE2D-C22E0475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470" y="1690688"/>
            <a:ext cx="6279106" cy="44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D197D-E98D-4569-8563-F79B55D4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8FF0A-59FA-48FB-A17C-53B7B9C9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7" y="1530203"/>
            <a:ext cx="6828692" cy="4667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Roboto"/>
              </a:rPr>
              <a:t>Беспощадная правдивость, яркая реалистичность, порой переходящая в грубую откровенность, станут отличительной чертой всего творческого пути Успенского. Способность ясно видеть, отчетливо понимать и глубоко переживать все, что происходит вокруг, стремление понять и осмыслить суть явлений и их причины сформировали миропонимание писателя и его подход к писательской деятельности.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2CF857-D446-43EA-A6F2-BF4CDE876E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892" y="591478"/>
            <a:ext cx="3941000" cy="56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88AF0-0516-4798-9AA1-0325A8C3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Roboto"/>
              </a:rPr>
              <a:t>Личная жизнь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A4A18-FD7C-4A44-9306-E33E19CB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25" y="1902673"/>
            <a:ext cx="509836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Roboto"/>
              </a:rPr>
              <a:t>Глеб Иванович Успенский женился в 1870 году. Его избранницей стала учительница Александра Васильевна Бараева. Биографы Успенского свидетельствуют, что брак был вполне счастливым, несмотря на то, что материальное положение оставляло желать лучшего. У пары было пятеро детей.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4E51FC-1818-4D1A-AEAA-0AD08AFDD5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014" y="1539275"/>
            <a:ext cx="3446585" cy="50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9AE69-827B-4C6F-9454-61881FCF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Roboto"/>
              </a:rPr>
              <a:t>Конец пути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09B67-9FAF-45B0-9BCF-E5F2EBA1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6" y="1952235"/>
            <a:ext cx="6631745" cy="4351338"/>
          </a:xfrm>
        </p:spPr>
        <p:txBody>
          <a:bodyPr/>
          <a:lstStyle/>
          <a:p>
            <a:pPr algn="just"/>
            <a:r>
              <a:rPr lang="ru-RU" dirty="0">
                <a:latin typeface="Roboto"/>
              </a:rPr>
              <a:t>С конца 1889 г. у писателя началось нервное расстройство. Официально признан сумасшедшим Глеб Иванович Успенский был в 1892-м, осенью этого года его помещают в клинику для душевнобольных.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0500B3-9329-4350-9C89-144E79F53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474" y="1380441"/>
            <a:ext cx="3834326" cy="51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C862-CB67-4ACE-98AA-E9C422CF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1B45A-86FA-4BFC-8601-E6C1E16AC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43" y="1811558"/>
            <a:ext cx="5717345" cy="4351338"/>
          </a:xfrm>
        </p:spPr>
        <p:txBody>
          <a:bodyPr/>
          <a:lstStyle/>
          <a:p>
            <a:pPr algn="just"/>
            <a:r>
              <a:rPr lang="ru-RU" dirty="0">
                <a:latin typeface="Roboto"/>
              </a:rPr>
              <a:t>Он страдал от периодическим слуховых и зрительных галлюцинаций. Происходит распад личности: на Глеба, воплощающего все хорошее, и Ивановича, являющегося средоточием всего дурного. Эти два начала вели постоянную борьбу, попеременно одерживая верх.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1E76C-C2F3-4123-ABD6-C61432B9A1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4696" y="365125"/>
            <a:ext cx="4559104" cy="62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07B1B-2A5F-411F-A002-2D2D7FD4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B6D8E-3403-416A-AFDD-18CD3538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690688"/>
            <a:ext cx="5421923" cy="4351338"/>
          </a:xfrm>
        </p:spPr>
        <p:txBody>
          <a:bodyPr/>
          <a:lstStyle/>
          <a:p>
            <a:pPr algn="just"/>
            <a:r>
              <a:rPr lang="ru-RU" dirty="0">
                <a:latin typeface="Roboto"/>
              </a:rPr>
              <a:t>В лечебнице Успенский провел остаток своей жизни. Его не стало в 1902 году, причина смерти – паралич сердца. На похороны писателя пришли тысячи людей, но кладбище было оцеплено полицейским отрядом, никому не было позволено произнести прощальную речь.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35DD3-9582-4D15-97CD-F0D3D1EBA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9" b="8498"/>
          <a:stretch/>
        </p:blipFill>
        <p:spPr>
          <a:xfrm>
            <a:off x="6096000" y="1800665"/>
            <a:ext cx="5770954" cy="36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6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6F293D-0E80-46A0-B053-8AEEFF64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13" y="1023766"/>
            <a:ext cx="10515600" cy="4351338"/>
          </a:xfrm>
        </p:spPr>
        <p:txBody>
          <a:bodyPr/>
          <a:lstStyle/>
          <a:p>
            <a:pPr algn="just"/>
            <a:r>
              <a:rPr lang="ru-RU" dirty="0">
                <a:latin typeface="Roboto"/>
              </a:rPr>
              <a:t>Могила писателя находится в Санкт-Петербурге на Литературных мостках, что на Волковом кладбище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970D77-39B3-44E3-A186-11A95AE5E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924" y="2682874"/>
            <a:ext cx="5458152" cy="40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3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4E7858-D028-48B5-B7AE-E2B0D8BCA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01" y="1688123"/>
            <a:ext cx="5984631" cy="416528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Roboto"/>
              </a:rPr>
              <a:t>Глеб Иванович Успенский (13 (25).Х.1843, Тула – 24. III (5.IV).1902, Петербург) – прозаик, публицист. </a:t>
            </a:r>
            <a:br>
              <a:rPr lang="ru-RU" dirty="0">
                <a:latin typeface="Roboto"/>
              </a:rPr>
            </a:br>
            <a:r>
              <a:rPr lang="ru-RU" dirty="0">
                <a:latin typeface="Roboto"/>
              </a:rPr>
              <a:t>Его жизненный и творческий путь теснейшим образом связаны с общественной жизнью, идеями и настроениями того времени. </a:t>
            </a:r>
          </a:p>
          <a:p>
            <a:pPr algn="just"/>
            <a:endParaRPr lang="ru-RU" dirty="0">
              <a:latin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ACBDDC-11BB-424C-894E-F24F8825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277" y="515951"/>
            <a:ext cx="3703028" cy="58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9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A1D28-4459-4EC7-9D72-F13D9686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F8C8D-AD46-40D8-84C6-18A5C989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9" y="2611498"/>
            <a:ext cx="7081911" cy="148028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Monotype Corsiva" panose="03010101010201010101" pitchFamily="66" charset="0"/>
              </a:rPr>
              <a:t>«Вот она, жизнь-то человеческая! </a:t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latin typeface="Monotype Corsiva" panose="03010101010201010101" pitchFamily="66" charset="0"/>
              </a:rPr>
              <a:t>Прах, тлен!»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4684E9-9F29-4A39-B505-23B1665EF0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000" y="464234"/>
            <a:ext cx="3946583" cy="59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B9C3C-3737-4F6B-A4F0-F2960295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3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Roboto"/>
              </a:rPr>
              <a:t>Детство и юность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2EE46-8789-418F-BC0D-DDC4B72C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79" y="1381125"/>
            <a:ext cx="6054969" cy="4667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Roboto"/>
              </a:rPr>
              <a:t>Глеб Иванович Успенский родился в семье чиновника (секретаря палаты государственных имуществ), сына сельского дьячка. В детские годы он был окружен спокойной, добросердечной атмосферой. Бабушка рассказывала мальчику сказки и истории по картинкам. С его дедом, который прекрасно знал крестьянский быт, приезжал консультироваться сам Л. Н. Толстой.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93736-6C46-4759-86C8-E52978BE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30" y="809625"/>
            <a:ext cx="3333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8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472C-9B20-4A74-B233-0B3B0CD26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342"/>
            <a:ext cx="6280052" cy="491280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Roboto"/>
              </a:rPr>
              <a:t>С 1853 года Успенский обучается в Тульской гимназии, имеет впечатляющие достижения в обучении. Так было вплоть до 4-го класса. А затем его отец получает перевод в Чернигов и семья переезжает. Успенскому смена обстановки далась очень тяжело: учебные успехи остаются в прошлом, мальчик часто болеет, становится плаксивым.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C66B71-2928-4A7D-8A45-647741110A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07" y="1612680"/>
            <a:ext cx="5483230" cy="36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BF8F09-54F0-496A-91D8-4DF115BB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7" y="1275055"/>
            <a:ext cx="5257800" cy="4307889"/>
          </a:xfrm>
        </p:spPr>
        <p:txBody>
          <a:bodyPr/>
          <a:lstStyle/>
          <a:p>
            <a:pPr algn="just"/>
            <a:r>
              <a:rPr lang="ru-RU" dirty="0">
                <a:latin typeface="Roboto"/>
              </a:rPr>
              <a:t>В 1861 году Глеб Иванович окончил гимназию и поступил в Петербургский университет на юридический факультет. Но уже через год переводится в Московский университет, из которого еще через год был отчислен из-за того, что не мог оплатить обучение.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78EE84-D2D3-484E-A87B-0128D859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8265"/>
            <a:ext cx="5753252" cy="47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3D3B0E-EED0-45AA-8C1A-B6A4A204A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5610"/>
            <a:ext cx="6814625" cy="558677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Roboto"/>
              </a:rPr>
              <a:t>Глеб Иванович вынужден пойти работать, ему удается устроиться в типографию "Московских ведомостей" корректором. Но и этот этап биографии Глеба Ивановича Успенского продлился совсем недолго, так как после смерти отца в 1864 году он вынужден взять на себя заботу о трех своих братьях и четырех сестрах. Это было чрезвычайно тяжелое время, Успенскому пришлось на собственном опыте узнать, что такое голод и скитания.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64D71A-5D3B-461E-95B8-7D95D685D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372" y="525303"/>
            <a:ext cx="3784918" cy="58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EC35B-31BF-483C-AAE3-FAB143502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Roboto"/>
              </a:rPr>
              <a:t>Начало литературной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CD840-04EF-4822-BA6C-FBF08B28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2" y="1825625"/>
            <a:ext cx="5956495" cy="4667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Roboto"/>
              </a:rPr>
              <a:t>Первые пробы пера относятся еще ко времени окончания гимназии. К сожалению, ни один из написанных в то время текстов не сохранился, поэтому начало литературной деятельности Успенского принято отсчитывать с 1862 года, когда в журналах «Зритель» и «Ясная поляна» печатаются его первые рассказы.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4B869-6A50-4353-BBC0-3F00399B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0282" y="1360291"/>
            <a:ext cx="3657601" cy="53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F0460-9D8A-4603-BC50-910A69A8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232852"/>
            <a:ext cx="5257800" cy="4392295"/>
          </a:xfrm>
        </p:spPr>
        <p:txBody>
          <a:bodyPr/>
          <a:lstStyle/>
          <a:p>
            <a:pPr algn="just"/>
            <a:r>
              <a:rPr lang="ru-RU" dirty="0">
                <a:latin typeface="Roboto"/>
              </a:rPr>
              <a:t>Ранние произведения Глеба Ивановича Успенского рассказывают о жизни обитателей трущоб, нищих мастеровых и мелких чиновников. В это время Успенский руководствуется художественным принципом, сформулированным Чернышевским: «правда без всяких прикрас».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2FDB00-3CBD-4908-A3D9-42D3A266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65" y="321139"/>
            <a:ext cx="5264032" cy="58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B8142-669A-42C4-9A90-8D6E068E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D971-7494-49EC-B501-784818CA8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" y="1594779"/>
            <a:ext cx="5647006" cy="4667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Roboto"/>
              </a:rPr>
              <a:t>На творческую манеру первых очерков оказал огромное влияние двоюродный брат Глеба Ивановича, который тоже был литератором. В 1865 г. Глеб Иванович знакомится с Некрасовым, который уже был редактором журнала "Современник". Это событие ознаменовало важные перемены в судьбе юного писателя.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BB47F7-196C-4D0F-B30C-2170B8A666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57" y="75907"/>
            <a:ext cx="3518765" cy="43318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1153E5-EA52-4A5C-8DB1-A3801C35A8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342" y="2450208"/>
            <a:ext cx="3518765" cy="433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95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806</Words>
  <Application>Microsoft Office PowerPoint</Application>
  <PresentationFormat>Широкоэкранный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Roboto</vt:lpstr>
      <vt:lpstr>Тема Office</vt:lpstr>
      <vt:lpstr>Глеб Иванович Успенский </vt:lpstr>
      <vt:lpstr>Презентация PowerPoint</vt:lpstr>
      <vt:lpstr>Детство и юность</vt:lpstr>
      <vt:lpstr>Презентация PowerPoint</vt:lpstr>
      <vt:lpstr>Презентация PowerPoint</vt:lpstr>
      <vt:lpstr>Презентация PowerPoint</vt:lpstr>
      <vt:lpstr>Начало литературной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«Отечественные записки»</vt:lpstr>
      <vt:lpstr>Презентация PowerPoint</vt:lpstr>
      <vt:lpstr>Презентация PowerPoint</vt:lpstr>
      <vt:lpstr>Личная жизнь</vt:lpstr>
      <vt:lpstr>Конец пути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Глеб Иванович Успенский </dc:title>
  <dc:creator>Ольга Пересыпко</dc:creator>
  <cp:lastModifiedBy>PROGRAMMIST</cp:lastModifiedBy>
  <cp:revision>5</cp:revision>
  <dcterms:created xsi:type="dcterms:W3CDTF">2023-10-25T03:07:45Z</dcterms:created>
  <dcterms:modified xsi:type="dcterms:W3CDTF">2023-10-26T09:03:54Z</dcterms:modified>
</cp:coreProperties>
</file>